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309" r:id="rId6"/>
    <p:sldId id="286" r:id="rId7"/>
    <p:sldId id="296" r:id="rId8"/>
    <p:sldId id="290" r:id="rId9"/>
    <p:sldId id="304" r:id="rId10"/>
    <p:sldId id="307" r:id="rId11"/>
    <p:sldId id="310" r:id="rId12"/>
    <p:sldId id="301" r:id="rId1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e BONNAL" initials="SB" lastIdx="1" clrIdx="0">
    <p:extLst>
      <p:ext uri="{19B8F6BF-5375-455C-9EA6-DF929625EA0E}">
        <p15:presenceInfo xmlns:p15="http://schemas.microsoft.com/office/powerpoint/2012/main" userId="Sylvie BONNAL" providerId="None"/>
      </p:ext>
    </p:extLst>
  </p:cmAuthor>
  <p:cmAuthor id="2" name="Véronique MICHALET" initials="VM" lastIdx="1" clrIdx="1">
    <p:extLst>
      <p:ext uri="{19B8F6BF-5375-455C-9EA6-DF929625EA0E}">
        <p15:presenceInfo xmlns:p15="http://schemas.microsoft.com/office/powerpoint/2012/main" userId="S::vmichalet@admr34.fr::6464ff76-763a-468c-986b-4ce2a1e1c7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549"/>
    <a:srgbClr val="000000"/>
    <a:srgbClr val="376092"/>
    <a:srgbClr val="D9FFEA"/>
    <a:srgbClr val="79FFB6"/>
    <a:srgbClr val="1F497D"/>
    <a:srgbClr val="E44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BA521-23DC-45E6-A49E-8B341048D2CA}" v="20" dt="2024-01-31T10:00:58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84401" autoAdjust="0"/>
  </p:normalViewPr>
  <p:slideViewPr>
    <p:cSldViewPr snapToGrid="0" snapToObjects="1">
      <p:cViewPr varScale="1">
        <p:scale>
          <a:sx n="128" d="100"/>
          <a:sy n="128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8D59A4E-EC5C-2840-A60C-BF204BC7BCDB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AAFE80D-2D82-7242-A9E0-B5CF3614A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66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35B4A96-E732-124E-9A2F-5369B06B0944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E736F19-29C4-CD45-A364-1E07AE446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3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69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28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44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12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5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60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6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8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6F19-29C4-CD45-A364-1E07AE446F7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1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74FA-7458-43CF-8025-41F610F7E258}" type="datetime6">
              <a:rPr lang="fr-FR" smtClean="0"/>
              <a:t>février 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73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13D4-8188-4593-BE6A-3E93921A38FC}" type="datetime6">
              <a:rPr lang="fr-FR" smtClean="0"/>
              <a:t>février 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68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77A8-6497-4F76-A9E6-50CAB191E329}" type="datetime6">
              <a:rPr lang="fr-FR" smtClean="0"/>
              <a:t>février 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25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6FE-4EF3-4088-A56C-14DA956F7E3B}" type="datetime6">
              <a:rPr lang="fr-FR" smtClean="0"/>
              <a:t>février 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02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D1E1-B2A0-4548-B137-5CB3600F40E7}" type="datetime6">
              <a:rPr lang="fr-FR" smtClean="0"/>
              <a:t>février 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1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4A0-D039-4D1B-9274-49F5D5E75B4F}" type="datetime6">
              <a:rPr lang="fr-FR" smtClean="0"/>
              <a:t>février 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67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F31-7C5D-460E-BE6A-B145E42275F6}" type="datetime6">
              <a:rPr lang="fr-FR" smtClean="0"/>
              <a:t>février 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56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D09F-7722-4A02-B9F2-A55D733579BA}" type="datetime6">
              <a:rPr lang="fr-FR" smtClean="0"/>
              <a:t>février 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92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28C-BDA9-4F65-807F-278B5718A3EE}" type="datetime6">
              <a:rPr lang="fr-FR" smtClean="0"/>
              <a:t>février 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15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DC13-303D-42FA-AD4C-AD3819B5987D}" type="datetime6">
              <a:rPr lang="fr-FR" smtClean="0"/>
              <a:t>février 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4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C158-2321-4CFC-BA5A-ADD45DBBE73B}" type="datetime6">
              <a:rPr lang="fr-FR" smtClean="0"/>
              <a:t>février 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ART 51 VIGILANCE SENIOR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4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49F2-A337-4093-AF72-D96BD8DB2198}" type="datetime6">
              <a:rPr lang="fr-FR" smtClean="0"/>
              <a:t>février 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Projet ART 51 VIGILANCE SENIOR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EA1A-A1F1-1F45-81D2-D7F754909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3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0897" y="2826288"/>
            <a:ext cx="4432162" cy="1154162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26649" y="5672120"/>
            <a:ext cx="2556880" cy="1103312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73532" y="603911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 FEVRIER 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5860" y="3029985"/>
            <a:ext cx="4182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/>
              <a:t>REPERAGE FRAGILITE ET PREVENTION</a:t>
            </a:r>
          </a:p>
          <a:p>
            <a:r>
              <a:rPr lang="fr-FR" sz="2000" b="1" i="1" dirty="0"/>
              <a:t> AGGRAVATION SANTE DES SENIORS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2540" y="4859104"/>
            <a:ext cx="1868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ADMR HERAULT</a:t>
            </a:r>
          </a:p>
        </p:txBody>
      </p:sp>
      <p:pic>
        <p:nvPicPr>
          <p:cNvPr id="10" name="Image 9" descr="logo 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5" y="409848"/>
            <a:ext cx="2114290" cy="20285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3321065" y="4589804"/>
            <a:ext cx="3722543" cy="45719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iligrane 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57480"/>
            <a:ext cx="950976" cy="64129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03AA2D-A1E9-46E2-9F23-709F85E0F2E6}"/>
              </a:ext>
            </a:extLst>
          </p:cNvPr>
          <p:cNvSpPr/>
          <p:nvPr/>
        </p:nvSpPr>
        <p:spPr>
          <a:xfrm>
            <a:off x="3469859" y="619988"/>
            <a:ext cx="4432162" cy="1154162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VIGILANCE SENIOR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5F2BF6B-72D1-4BFF-B037-A2702D05F36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59" y="5782087"/>
            <a:ext cx="551180" cy="554355"/>
          </a:xfrm>
          <a:prstGeom prst="rect">
            <a:avLst/>
          </a:prstGeom>
          <a:noFill/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75342388-E9F3-42B9-B0B8-446B9DA0317C}"/>
              </a:ext>
            </a:extLst>
          </p:cNvPr>
          <p:cNvGrpSpPr>
            <a:grpSpLocks noChangeAspect="1"/>
          </p:cNvGrpSpPr>
          <p:nvPr/>
        </p:nvGrpSpPr>
        <p:grpSpPr>
          <a:xfrm>
            <a:off x="6010418" y="5804226"/>
            <a:ext cx="881379" cy="478789"/>
            <a:chOff x="0" y="0"/>
            <a:chExt cx="5445587" cy="295751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2DC6916-8471-4EFA-899F-1F0BB241D92B}"/>
                </a:ext>
              </a:extLst>
            </p:cNvPr>
            <p:cNvGrpSpPr/>
            <p:nvPr/>
          </p:nvGrpSpPr>
          <p:grpSpPr>
            <a:xfrm>
              <a:off x="0" y="0"/>
              <a:ext cx="2519363" cy="2238375"/>
              <a:chOff x="0" y="0"/>
              <a:chExt cx="2519363" cy="2238375"/>
            </a:xfrm>
          </p:grpSpPr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31538C18-50EA-4C4E-975F-2032A3BA6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016000"/>
                <a:ext cx="1203325" cy="1222375"/>
              </a:xfrm>
              <a:custGeom>
                <a:avLst/>
                <a:gdLst>
                  <a:gd name="T0" fmla="*/ 304 w 321"/>
                  <a:gd name="T1" fmla="*/ 265 h 326"/>
                  <a:gd name="T2" fmla="*/ 216 w 321"/>
                  <a:gd name="T3" fmla="*/ 4 h 326"/>
                  <a:gd name="T4" fmla="*/ 196 w 321"/>
                  <a:gd name="T5" fmla="*/ 10 h 326"/>
                  <a:gd name="T6" fmla="*/ 170 w 321"/>
                  <a:gd name="T7" fmla="*/ 0 h 326"/>
                  <a:gd name="T8" fmla="*/ 40 w 321"/>
                  <a:gd name="T9" fmla="*/ 95 h 326"/>
                  <a:gd name="T10" fmla="*/ 42 w 321"/>
                  <a:gd name="T11" fmla="*/ 154 h 326"/>
                  <a:gd name="T12" fmla="*/ 242 w 321"/>
                  <a:gd name="T13" fmla="*/ 299 h 326"/>
                  <a:gd name="T14" fmla="*/ 304 w 321"/>
                  <a:gd name="T15" fmla="*/ 26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326">
                    <a:moveTo>
                      <a:pt x="304" y="265"/>
                    </a:moveTo>
                    <a:cubicBezTo>
                      <a:pt x="297" y="247"/>
                      <a:pt x="239" y="75"/>
                      <a:pt x="216" y="4"/>
                    </a:cubicBezTo>
                    <a:cubicBezTo>
                      <a:pt x="210" y="8"/>
                      <a:pt x="203" y="10"/>
                      <a:pt x="196" y="10"/>
                    </a:cubicBezTo>
                    <a:cubicBezTo>
                      <a:pt x="186" y="10"/>
                      <a:pt x="177" y="6"/>
                      <a:pt x="170" y="0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0" y="124"/>
                      <a:pt x="42" y="154"/>
                      <a:pt x="42" y="154"/>
                    </a:cubicBezTo>
                    <a:cubicBezTo>
                      <a:pt x="42" y="154"/>
                      <a:pt x="205" y="273"/>
                      <a:pt x="242" y="299"/>
                    </a:cubicBezTo>
                    <a:cubicBezTo>
                      <a:pt x="278" y="326"/>
                      <a:pt x="321" y="317"/>
                      <a:pt x="304" y="2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087E"/>
                  </a:gs>
                  <a:gs pos="100000">
                    <a:srgbClr val="702A81"/>
                  </a:gs>
                </a:gsLst>
                <a:lin ang="156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B2A165B0-9977-40D4-8AE9-1DAF28790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8" y="74613"/>
                <a:ext cx="1162050" cy="1516063"/>
              </a:xfrm>
              <a:custGeom>
                <a:avLst/>
                <a:gdLst>
                  <a:gd name="T0" fmla="*/ 296 w 310"/>
                  <a:gd name="T1" fmla="*/ 117 h 404"/>
                  <a:gd name="T2" fmla="*/ 299 w 310"/>
                  <a:gd name="T3" fmla="*/ 103 h 404"/>
                  <a:gd name="T4" fmla="*/ 168 w 310"/>
                  <a:gd name="T5" fmla="*/ 9 h 404"/>
                  <a:gd name="T6" fmla="*/ 144 w 310"/>
                  <a:gd name="T7" fmla="*/ 0 h 404"/>
                  <a:gd name="T8" fmla="*/ 112 w 310"/>
                  <a:gd name="T9" fmla="*/ 29 h 404"/>
                  <a:gd name="T10" fmla="*/ 16 w 310"/>
                  <a:gd name="T11" fmla="*/ 326 h 404"/>
                  <a:gd name="T12" fmla="*/ 39 w 310"/>
                  <a:gd name="T13" fmla="*/ 404 h 404"/>
                  <a:gd name="T14" fmla="*/ 47 w 310"/>
                  <a:gd name="T15" fmla="*/ 342 h 404"/>
                  <a:gd name="T16" fmla="*/ 169 w 310"/>
                  <a:gd name="T17" fmla="*/ 252 h 404"/>
                  <a:gd name="T18" fmla="*/ 154 w 310"/>
                  <a:gd name="T19" fmla="*/ 221 h 404"/>
                  <a:gd name="T20" fmla="*/ 194 w 310"/>
                  <a:gd name="T21" fmla="*/ 182 h 404"/>
                  <a:gd name="T22" fmla="*/ 230 w 310"/>
                  <a:gd name="T23" fmla="*/ 207 h 404"/>
                  <a:gd name="T24" fmla="*/ 310 w 310"/>
                  <a:gd name="T25" fmla="*/ 148 h 404"/>
                  <a:gd name="T26" fmla="*/ 296 w 310"/>
                  <a:gd name="T27" fmla="*/ 11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0" h="404">
                    <a:moveTo>
                      <a:pt x="296" y="117"/>
                    </a:moveTo>
                    <a:cubicBezTo>
                      <a:pt x="296" y="112"/>
                      <a:pt x="297" y="107"/>
                      <a:pt x="299" y="103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59" y="2"/>
                      <a:pt x="151" y="0"/>
                      <a:pt x="144" y="0"/>
                    </a:cubicBezTo>
                    <a:cubicBezTo>
                      <a:pt x="122" y="0"/>
                      <a:pt x="112" y="29"/>
                      <a:pt x="112" y="29"/>
                    </a:cubicBezTo>
                    <a:cubicBezTo>
                      <a:pt x="16" y="326"/>
                      <a:pt x="16" y="326"/>
                      <a:pt x="16" y="326"/>
                    </a:cubicBezTo>
                    <a:cubicBezTo>
                      <a:pt x="0" y="375"/>
                      <a:pt x="39" y="404"/>
                      <a:pt x="39" y="404"/>
                    </a:cubicBezTo>
                    <a:cubicBezTo>
                      <a:pt x="39" y="404"/>
                      <a:pt x="4" y="369"/>
                      <a:pt x="47" y="342"/>
                    </a:cubicBezTo>
                    <a:cubicBezTo>
                      <a:pt x="169" y="252"/>
                      <a:pt x="169" y="252"/>
                      <a:pt x="169" y="252"/>
                    </a:cubicBezTo>
                    <a:cubicBezTo>
                      <a:pt x="160" y="245"/>
                      <a:pt x="154" y="234"/>
                      <a:pt x="154" y="221"/>
                    </a:cubicBezTo>
                    <a:cubicBezTo>
                      <a:pt x="154" y="200"/>
                      <a:pt x="172" y="182"/>
                      <a:pt x="194" y="182"/>
                    </a:cubicBezTo>
                    <a:cubicBezTo>
                      <a:pt x="210" y="182"/>
                      <a:pt x="224" y="192"/>
                      <a:pt x="230" y="207"/>
                    </a:cubicBezTo>
                    <a:cubicBezTo>
                      <a:pt x="310" y="148"/>
                      <a:pt x="310" y="148"/>
                      <a:pt x="310" y="148"/>
                    </a:cubicBezTo>
                    <a:cubicBezTo>
                      <a:pt x="301" y="140"/>
                      <a:pt x="296" y="130"/>
                      <a:pt x="296" y="1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FB8D5"/>
                  </a:gs>
                  <a:gs pos="100000">
                    <a:srgbClr val="04519D"/>
                  </a:gs>
                </a:gsLst>
                <a:lin ang="156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E868820E-6693-4989-9AA8-1809EF90B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13" y="0"/>
                <a:ext cx="1616075" cy="836613"/>
              </a:xfrm>
              <a:custGeom>
                <a:avLst/>
                <a:gdLst>
                  <a:gd name="T0" fmla="*/ 380 w 431"/>
                  <a:gd name="T1" fmla="*/ 0 h 223"/>
                  <a:gd name="T2" fmla="*/ 67 w 431"/>
                  <a:gd name="T3" fmla="*/ 0 h 223"/>
                  <a:gd name="T4" fmla="*/ 0 w 431"/>
                  <a:gd name="T5" fmla="*/ 46 h 223"/>
                  <a:gd name="T6" fmla="*/ 62 w 431"/>
                  <a:gd name="T7" fmla="*/ 35 h 223"/>
                  <a:gd name="T8" fmla="*/ 186 w 431"/>
                  <a:gd name="T9" fmla="*/ 123 h 223"/>
                  <a:gd name="T10" fmla="*/ 222 w 431"/>
                  <a:gd name="T11" fmla="*/ 98 h 223"/>
                  <a:gd name="T12" fmla="*/ 262 w 431"/>
                  <a:gd name="T13" fmla="*/ 137 h 223"/>
                  <a:gd name="T14" fmla="*/ 248 w 431"/>
                  <a:gd name="T15" fmla="*/ 167 h 223"/>
                  <a:gd name="T16" fmla="*/ 326 w 431"/>
                  <a:gd name="T17" fmla="*/ 223 h 223"/>
                  <a:gd name="T18" fmla="*/ 361 w 431"/>
                  <a:gd name="T19" fmla="*/ 202 h 223"/>
                  <a:gd name="T20" fmla="*/ 365 w 431"/>
                  <a:gd name="T21" fmla="*/ 202 h 223"/>
                  <a:gd name="T22" fmla="*/ 416 w 431"/>
                  <a:gd name="T23" fmla="*/ 46 h 223"/>
                  <a:gd name="T24" fmla="*/ 380 w 431"/>
                  <a:gd name="T2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1" h="223">
                    <a:moveTo>
                      <a:pt x="38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15" y="0"/>
                      <a:pt x="0" y="46"/>
                      <a:pt x="0" y="46"/>
                    </a:cubicBezTo>
                    <a:cubicBezTo>
                      <a:pt x="0" y="46"/>
                      <a:pt x="22" y="2"/>
                      <a:pt x="62" y="35"/>
                    </a:cubicBezTo>
                    <a:cubicBezTo>
                      <a:pt x="186" y="123"/>
                      <a:pt x="186" y="123"/>
                      <a:pt x="186" y="123"/>
                    </a:cubicBezTo>
                    <a:cubicBezTo>
                      <a:pt x="191" y="108"/>
                      <a:pt x="206" y="98"/>
                      <a:pt x="222" y="98"/>
                    </a:cubicBezTo>
                    <a:cubicBezTo>
                      <a:pt x="244" y="98"/>
                      <a:pt x="262" y="116"/>
                      <a:pt x="262" y="137"/>
                    </a:cubicBezTo>
                    <a:cubicBezTo>
                      <a:pt x="262" y="149"/>
                      <a:pt x="256" y="160"/>
                      <a:pt x="248" y="167"/>
                    </a:cubicBezTo>
                    <a:cubicBezTo>
                      <a:pt x="326" y="223"/>
                      <a:pt x="326" y="223"/>
                      <a:pt x="326" y="223"/>
                    </a:cubicBezTo>
                    <a:cubicBezTo>
                      <a:pt x="333" y="210"/>
                      <a:pt x="346" y="202"/>
                      <a:pt x="361" y="202"/>
                    </a:cubicBezTo>
                    <a:cubicBezTo>
                      <a:pt x="362" y="202"/>
                      <a:pt x="364" y="202"/>
                      <a:pt x="365" y="202"/>
                    </a:cubicBezTo>
                    <a:cubicBezTo>
                      <a:pt x="416" y="46"/>
                      <a:pt x="416" y="46"/>
                      <a:pt x="416" y="46"/>
                    </a:cubicBezTo>
                    <a:cubicBezTo>
                      <a:pt x="431" y="0"/>
                      <a:pt x="380" y="0"/>
                      <a:pt x="3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2D727"/>
                  </a:gs>
                  <a:gs pos="100000">
                    <a:srgbClr val="75B743"/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BEB32BB6-CE47-42A6-B3AD-8D9CB18EF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63" y="0"/>
                <a:ext cx="952500" cy="1485900"/>
              </a:xfrm>
              <a:custGeom>
                <a:avLst/>
                <a:gdLst>
                  <a:gd name="T0" fmla="*/ 238 w 254"/>
                  <a:gd name="T1" fmla="*/ 347 h 396"/>
                  <a:gd name="T2" fmla="*/ 141 w 254"/>
                  <a:gd name="T3" fmla="*/ 49 h 396"/>
                  <a:gd name="T4" fmla="*/ 76 w 254"/>
                  <a:gd name="T5" fmla="*/ 0 h 396"/>
                  <a:gd name="T6" fmla="*/ 106 w 254"/>
                  <a:gd name="T7" fmla="*/ 55 h 396"/>
                  <a:gd name="T8" fmla="*/ 60 w 254"/>
                  <a:gd name="T9" fmla="*/ 202 h 396"/>
                  <a:gd name="T10" fmla="*/ 97 w 254"/>
                  <a:gd name="T11" fmla="*/ 241 h 396"/>
                  <a:gd name="T12" fmla="*/ 58 w 254"/>
                  <a:gd name="T13" fmla="*/ 281 h 396"/>
                  <a:gd name="T14" fmla="*/ 37 w 254"/>
                  <a:gd name="T15" fmla="*/ 275 h 396"/>
                  <a:gd name="T16" fmla="*/ 0 w 254"/>
                  <a:gd name="T17" fmla="*/ 396 h 396"/>
                  <a:gd name="T18" fmla="*/ 205 w 254"/>
                  <a:gd name="T19" fmla="*/ 396 h 396"/>
                  <a:gd name="T20" fmla="*/ 238 w 254"/>
                  <a:gd name="T21" fmla="*/ 34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96">
                    <a:moveTo>
                      <a:pt x="238" y="347"/>
                    </a:moveTo>
                    <a:cubicBezTo>
                      <a:pt x="141" y="49"/>
                      <a:pt x="141" y="49"/>
                      <a:pt x="141" y="49"/>
                    </a:cubicBezTo>
                    <a:cubicBezTo>
                      <a:pt x="125" y="0"/>
                      <a:pt x="76" y="0"/>
                      <a:pt x="76" y="0"/>
                    </a:cubicBezTo>
                    <a:cubicBezTo>
                      <a:pt x="76" y="0"/>
                      <a:pt x="125" y="8"/>
                      <a:pt x="106" y="55"/>
                    </a:cubicBezTo>
                    <a:cubicBezTo>
                      <a:pt x="60" y="202"/>
                      <a:pt x="60" y="202"/>
                      <a:pt x="60" y="202"/>
                    </a:cubicBezTo>
                    <a:cubicBezTo>
                      <a:pt x="81" y="203"/>
                      <a:pt x="97" y="220"/>
                      <a:pt x="97" y="241"/>
                    </a:cubicBezTo>
                    <a:cubicBezTo>
                      <a:pt x="97" y="263"/>
                      <a:pt x="80" y="281"/>
                      <a:pt x="58" y="281"/>
                    </a:cubicBezTo>
                    <a:cubicBezTo>
                      <a:pt x="50" y="281"/>
                      <a:pt x="43" y="279"/>
                      <a:pt x="37" y="275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205" y="396"/>
                      <a:pt x="205" y="396"/>
                      <a:pt x="205" y="396"/>
                    </a:cubicBezTo>
                    <a:cubicBezTo>
                      <a:pt x="254" y="396"/>
                      <a:pt x="238" y="347"/>
                      <a:pt x="238" y="3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B916"/>
                  </a:gs>
                  <a:gs pos="100000">
                    <a:srgbClr val="E43625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28F68D26-9297-4068-A012-DAC31496B9C8}"/>
                </a:ext>
              </a:extLst>
            </p:cNvPr>
            <p:cNvGrpSpPr/>
            <p:nvPr/>
          </p:nvGrpSpPr>
          <p:grpSpPr>
            <a:xfrm>
              <a:off x="1491125" y="1677988"/>
              <a:ext cx="3954462" cy="1279526"/>
              <a:chOff x="1491125" y="1677988"/>
              <a:chExt cx="3954462" cy="1279526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875C553A-B85D-4EB1-86DA-E14B1B10E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7475" y="1677988"/>
                <a:ext cx="492125" cy="530225"/>
              </a:xfrm>
              <a:custGeom>
                <a:avLst/>
                <a:gdLst>
                  <a:gd name="T0" fmla="*/ 131 w 131"/>
                  <a:gd name="T1" fmla="*/ 71 h 141"/>
                  <a:gd name="T2" fmla="*/ 65 w 131"/>
                  <a:gd name="T3" fmla="*/ 141 h 141"/>
                  <a:gd name="T4" fmla="*/ 0 w 131"/>
                  <a:gd name="T5" fmla="*/ 71 h 141"/>
                  <a:gd name="T6" fmla="*/ 65 w 131"/>
                  <a:gd name="T7" fmla="*/ 0 h 141"/>
                  <a:gd name="T8" fmla="*/ 131 w 131"/>
                  <a:gd name="T9" fmla="*/ 71 h 141"/>
                  <a:gd name="T10" fmla="*/ 31 w 131"/>
                  <a:gd name="T11" fmla="*/ 71 h 141"/>
                  <a:gd name="T12" fmla="*/ 65 w 131"/>
                  <a:gd name="T13" fmla="*/ 111 h 141"/>
                  <a:gd name="T14" fmla="*/ 99 w 131"/>
                  <a:gd name="T15" fmla="*/ 71 h 141"/>
                  <a:gd name="T16" fmla="*/ 65 w 131"/>
                  <a:gd name="T17" fmla="*/ 30 h 141"/>
                  <a:gd name="T18" fmla="*/ 31 w 131"/>
                  <a:gd name="T19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41">
                    <a:moveTo>
                      <a:pt x="131" y="71"/>
                    </a:moveTo>
                    <a:cubicBezTo>
                      <a:pt x="131" y="113"/>
                      <a:pt x="104" y="141"/>
                      <a:pt x="65" y="141"/>
                    </a:cubicBezTo>
                    <a:cubicBezTo>
                      <a:pt x="26" y="141"/>
                      <a:pt x="0" y="113"/>
                      <a:pt x="0" y="71"/>
                    </a:cubicBezTo>
                    <a:cubicBezTo>
                      <a:pt x="0" y="28"/>
                      <a:pt x="26" y="0"/>
                      <a:pt x="65" y="0"/>
                    </a:cubicBezTo>
                    <a:cubicBezTo>
                      <a:pt x="104" y="0"/>
                      <a:pt x="131" y="28"/>
                      <a:pt x="131" y="71"/>
                    </a:cubicBezTo>
                    <a:close/>
                    <a:moveTo>
                      <a:pt x="31" y="71"/>
                    </a:moveTo>
                    <a:cubicBezTo>
                      <a:pt x="31" y="96"/>
                      <a:pt x="45" y="111"/>
                      <a:pt x="65" y="111"/>
                    </a:cubicBezTo>
                    <a:cubicBezTo>
                      <a:pt x="86" y="111"/>
                      <a:pt x="99" y="96"/>
                      <a:pt x="99" y="71"/>
                    </a:cubicBezTo>
                    <a:cubicBezTo>
                      <a:pt x="99" y="46"/>
                      <a:pt x="86" y="30"/>
                      <a:pt x="65" y="30"/>
                    </a:cubicBezTo>
                    <a:cubicBezTo>
                      <a:pt x="45" y="30"/>
                      <a:pt x="31" y="46"/>
                      <a:pt x="31" y="71"/>
                    </a:cubicBez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BDEB035F-018D-46E8-96D4-4F933B0E9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150" y="1677988"/>
                <a:ext cx="449262" cy="530225"/>
              </a:xfrm>
              <a:custGeom>
                <a:avLst/>
                <a:gdLst>
                  <a:gd name="T0" fmla="*/ 66 w 120"/>
                  <a:gd name="T1" fmla="*/ 30 h 141"/>
                  <a:gd name="T2" fmla="*/ 32 w 120"/>
                  <a:gd name="T3" fmla="*/ 72 h 141"/>
                  <a:gd name="T4" fmla="*/ 68 w 120"/>
                  <a:gd name="T5" fmla="*/ 111 h 141"/>
                  <a:gd name="T6" fmla="*/ 97 w 120"/>
                  <a:gd name="T7" fmla="*/ 97 h 141"/>
                  <a:gd name="T8" fmla="*/ 107 w 120"/>
                  <a:gd name="T9" fmla="*/ 93 h 141"/>
                  <a:gd name="T10" fmla="*/ 120 w 120"/>
                  <a:gd name="T11" fmla="*/ 107 h 141"/>
                  <a:gd name="T12" fmla="*/ 115 w 120"/>
                  <a:gd name="T13" fmla="*/ 120 h 141"/>
                  <a:gd name="T14" fmla="*/ 66 w 120"/>
                  <a:gd name="T15" fmla="*/ 141 h 141"/>
                  <a:gd name="T16" fmla="*/ 0 w 120"/>
                  <a:gd name="T17" fmla="*/ 71 h 141"/>
                  <a:gd name="T18" fmla="*/ 66 w 120"/>
                  <a:gd name="T19" fmla="*/ 0 h 141"/>
                  <a:gd name="T20" fmla="*/ 117 w 120"/>
                  <a:gd name="T21" fmla="*/ 24 h 141"/>
                  <a:gd name="T22" fmla="*/ 120 w 120"/>
                  <a:gd name="T23" fmla="*/ 35 h 141"/>
                  <a:gd name="T24" fmla="*/ 106 w 120"/>
                  <a:gd name="T25" fmla="*/ 50 h 141"/>
                  <a:gd name="T26" fmla="*/ 95 w 120"/>
                  <a:gd name="T27" fmla="*/ 46 h 141"/>
                  <a:gd name="T28" fmla="*/ 66 w 120"/>
                  <a:gd name="T29" fmla="*/ 3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41">
                    <a:moveTo>
                      <a:pt x="66" y="30"/>
                    </a:moveTo>
                    <a:cubicBezTo>
                      <a:pt x="45" y="30"/>
                      <a:pt x="32" y="46"/>
                      <a:pt x="32" y="72"/>
                    </a:cubicBezTo>
                    <a:cubicBezTo>
                      <a:pt x="32" y="96"/>
                      <a:pt x="45" y="111"/>
                      <a:pt x="68" y="111"/>
                    </a:cubicBezTo>
                    <a:cubicBezTo>
                      <a:pt x="81" y="111"/>
                      <a:pt x="88" y="106"/>
                      <a:pt x="97" y="97"/>
                    </a:cubicBezTo>
                    <a:cubicBezTo>
                      <a:pt x="100" y="94"/>
                      <a:pt x="103" y="93"/>
                      <a:pt x="107" y="93"/>
                    </a:cubicBezTo>
                    <a:cubicBezTo>
                      <a:pt x="115" y="93"/>
                      <a:pt x="120" y="101"/>
                      <a:pt x="120" y="107"/>
                    </a:cubicBezTo>
                    <a:cubicBezTo>
                      <a:pt x="120" y="111"/>
                      <a:pt x="119" y="115"/>
                      <a:pt x="115" y="120"/>
                    </a:cubicBezTo>
                    <a:cubicBezTo>
                      <a:pt x="107" y="129"/>
                      <a:pt x="91" y="141"/>
                      <a:pt x="66" y="141"/>
                    </a:cubicBezTo>
                    <a:cubicBezTo>
                      <a:pt x="26" y="141"/>
                      <a:pt x="0" y="114"/>
                      <a:pt x="0" y="71"/>
                    </a:cubicBezTo>
                    <a:cubicBezTo>
                      <a:pt x="0" y="29"/>
                      <a:pt x="26" y="0"/>
                      <a:pt x="66" y="0"/>
                    </a:cubicBezTo>
                    <a:cubicBezTo>
                      <a:pt x="97" y="0"/>
                      <a:pt x="113" y="18"/>
                      <a:pt x="117" y="24"/>
                    </a:cubicBezTo>
                    <a:cubicBezTo>
                      <a:pt x="119" y="28"/>
                      <a:pt x="120" y="32"/>
                      <a:pt x="120" y="35"/>
                    </a:cubicBezTo>
                    <a:cubicBezTo>
                      <a:pt x="120" y="45"/>
                      <a:pt x="112" y="50"/>
                      <a:pt x="106" y="50"/>
                    </a:cubicBezTo>
                    <a:cubicBezTo>
                      <a:pt x="102" y="50"/>
                      <a:pt x="98" y="49"/>
                      <a:pt x="95" y="46"/>
                    </a:cubicBezTo>
                    <a:cubicBezTo>
                      <a:pt x="85" y="36"/>
                      <a:pt x="80" y="30"/>
                      <a:pt x="66" y="30"/>
                    </a:cubicBez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405456F-E277-4D22-B56D-88513EA80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787" y="1677988"/>
                <a:ext cx="449262" cy="530225"/>
              </a:xfrm>
              <a:custGeom>
                <a:avLst/>
                <a:gdLst>
                  <a:gd name="T0" fmla="*/ 65 w 120"/>
                  <a:gd name="T1" fmla="*/ 30 h 141"/>
                  <a:gd name="T2" fmla="*/ 32 w 120"/>
                  <a:gd name="T3" fmla="*/ 72 h 141"/>
                  <a:gd name="T4" fmla="*/ 68 w 120"/>
                  <a:gd name="T5" fmla="*/ 111 h 141"/>
                  <a:gd name="T6" fmla="*/ 97 w 120"/>
                  <a:gd name="T7" fmla="*/ 97 h 141"/>
                  <a:gd name="T8" fmla="*/ 106 w 120"/>
                  <a:gd name="T9" fmla="*/ 93 h 141"/>
                  <a:gd name="T10" fmla="*/ 119 w 120"/>
                  <a:gd name="T11" fmla="*/ 107 h 141"/>
                  <a:gd name="T12" fmla="*/ 115 w 120"/>
                  <a:gd name="T13" fmla="*/ 120 h 141"/>
                  <a:gd name="T14" fmla="*/ 65 w 120"/>
                  <a:gd name="T15" fmla="*/ 141 h 141"/>
                  <a:gd name="T16" fmla="*/ 0 w 120"/>
                  <a:gd name="T17" fmla="*/ 71 h 141"/>
                  <a:gd name="T18" fmla="*/ 65 w 120"/>
                  <a:gd name="T19" fmla="*/ 0 h 141"/>
                  <a:gd name="T20" fmla="*/ 117 w 120"/>
                  <a:gd name="T21" fmla="*/ 24 h 141"/>
                  <a:gd name="T22" fmla="*/ 120 w 120"/>
                  <a:gd name="T23" fmla="*/ 35 h 141"/>
                  <a:gd name="T24" fmla="*/ 105 w 120"/>
                  <a:gd name="T25" fmla="*/ 50 h 141"/>
                  <a:gd name="T26" fmla="*/ 95 w 120"/>
                  <a:gd name="T27" fmla="*/ 46 h 141"/>
                  <a:gd name="T28" fmla="*/ 65 w 120"/>
                  <a:gd name="T29" fmla="*/ 3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41">
                    <a:moveTo>
                      <a:pt x="65" y="30"/>
                    </a:moveTo>
                    <a:cubicBezTo>
                      <a:pt x="45" y="30"/>
                      <a:pt x="32" y="46"/>
                      <a:pt x="32" y="72"/>
                    </a:cubicBezTo>
                    <a:cubicBezTo>
                      <a:pt x="32" y="96"/>
                      <a:pt x="45" y="111"/>
                      <a:pt x="68" y="111"/>
                    </a:cubicBezTo>
                    <a:cubicBezTo>
                      <a:pt x="81" y="111"/>
                      <a:pt x="87" y="106"/>
                      <a:pt x="97" y="97"/>
                    </a:cubicBezTo>
                    <a:cubicBezTo>
                      <a:pt x="99" y="94"/>
                      <a:pt x="103" y="93"/>
                      <a:pt x="106" y="93"/>
                    </a:cubicBezTo>
                    <a:cubicBezTo>
                      <a:pt x="114" y="93"/>
                      <a:pt x="119" y="101"/>
                      <a:pt x="119" y="107"/>
                    </a:cubicBezTo>
                    <a:cubicBezTo>
                      <a:pt x="119" y="111"/>
                      <a:pt x="118" y="115"/>
                      <a:pt x="115" y="120"/>
                    </a:cubicBezTo>
                    <a:cubicBezTo>
                      <a:pt x="107" y="129"/>
                      <a:pt x="91" y="141"/>
                      <a:pt x="65" y="141"/>
                    </a:cubicBezTo>
                    <a:cubicBezTo>
                      <a:pt x="26" y="141"/>
                      <a:pt x="0" y="114"/>
                      <a:pt x="0" y="71"/>
                    </a:cubicBezTo>
                    <a:cubicBezTo>
                      <a:pt x="0" y="29"/>
                      <a:pt x="26" y="0"/>
                      <a:pt x="65" y="0"/>
                    </a:cubicBezTo>
                    <a:cubicBezTo>
                      <a:pt x="97" y="0"/>
                      <a:pt x="113" y="18"/>
                      <a:pt x="117" y="24"/>
                    </a:cubicBezTo>
                    <a:cubicBezTo>
                      <a:pt x="119" y="28"/>
                      <a:pt x="120" y="32"/>
                      <a:pt x="120" y="35"/>
                    </a:cubicBezTo>
                    <a:cubicBezTo>
                      <a:pt x="120" y="45"/>
                      <a:pt x="111" y="50"/>
                      <a:pt x="105" y="50"/>
                    </a:cubicBezTo>
                    <a:cubicBezTo>
                      <a:pt x="102" y="50"/>
                      <a:pt x="98" y="49"/>
                      <a:pt x="95" y="46"/>
                    </a:cubicBezTo>
                    <a:cubicBezTo>
                      <a:pt x="85" y="36"/>
                      <a:pt x="80" y="30"/>
                      <a:pt x="65" y="30"/>
                    </a:cubicBez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85C790D5-B4CC-4293-A16B-7BD555D59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475" y="1685926"/>
                <a:ext cx="115887" cy="514350"/>
              </a:xfrm>
              <a:custGeom>
                <a:avLst/>
                <a:gdLst>
                  <a:gd name="T0" fmla="*/ 0 w 31"/>
                  <a:gd name="T1" fmla="*/ 16 h 137"/>
                  <a:gd name="T2" fmla="*/ 15 w 31"/>
                  <a:gd name="T3" fmla="*/ 0 h 137"/>
                  <a:gd name="T4" fmla="*/ 31 w 31"/>
                  <a:gd name="T5" fmla="*/ 16 h 137"/>
                  <a:gd name="T6" fmla="*/ 31 w 31"/>
                  <a:gd name="T7" fmla="*/ 122 h 137"/>
                  <a:gd name="T8" fmla="*/ 15 w 31"/>
                  <a:gd name="T9" fmla="*/ 137 h 137"/>
                  <a:gd name="T10" fmla="*/ 0 w 31"/>
                  <a:gd name="T11" fmla="*/ 122 h 137"/>
                  <a:gd name="T12" fmla="*/ 0 w 31"/>
                  <a:gd name="T13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7">
                    <a:moveTo>
                      <a:pt x="0" y="16"/>
                    </a:moveTo>
                    <a:cubicBezTo>
                      <a:pt x="0" y="6"/>
                      <a:pt x="6" y="0"/>
                      <a:pt x="15" y="0"/>
                    </a:cubicBezTo>
                    <a:cubicBezTo>
                      <a:pt x="24" y="0"/>
                      <a:pt x="31" y="6"/>
                      <a:pt x="31" y="16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31"/>
                      <a:pt x="24" y="137"/>
                      <a:pt x="15" y="137"/>
                    </a:cubicBezTo>
                    <a:cubicBezTo>
                      <a:pt x="6" y="137"/>
                      <a:pt x="0" y="131"/>
                      <a:pt x="0" y="12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7DA405E4-2E9B-43E5-936D-79D4C1C5D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912" y="1685926"/>
                <a:ext cx="441325" cy="514350"/>
              </a:xfrm>
              <a:custGeom>
                <a:avLst/>
                <a:gdLst>
                  <a:gd name="T0" fmla="*/ 103 w 118"/>
                  <a:gd name="T1" fmla="*/ 0 h 137"/>
                  <a:gd name="T2" fmla="*/ 118 w 118"/>
                  <a:gd name="T3" fmla="*/ 14 h 137"/>
                  <a:gd name="T4" fmla="*/ 103 w 118"/>
                  <a:gd name="T5" fmla="*/ 27 h 137"/>
                  <a:gd name="T6" fmla="*/ 75 w 118"/>
                  <a:gd name="T7" fmla="*/ 27 h 137"/>
                  <a:gd name="T8" fmla="*/ 75 w 118"/>
                  <a:gd name="T9" fmla="*/ 122 h 137"/>
                  <a:gd name="T10" fmla="*/ 59 w 118"/>
                  <a:gd name="T11" fmla="*/ 137 h 137"/>
                  <a:gd name="T12" fmla="*/ 43 w 118"/>
                  <a:gd name="T13" fmla="*/ 122 h 137"/>
                  <a:gd name="T14" fmla="*/ 43 w 118"/>
                  <a:gd name="T15" fmla="*/ 27 h 137"/>
                  <a:gd name="T16" fmla="*/ 15 w 118"/>
                  <a:gd name="T17" fmla="*/ 27 h 137"/>
                  <a:gd name="T18" fmla="*/ 0 w 118"/>
                  <a:gd name="T19" fmla="*/ 14 h 137"/>
                  <a:gd name="T20" fmla="*/ 15 w 118"/>
                  <a:gd name="T21" fmla="*/ 0 h 137"/>
                  <a:gd name="T22" fmla="*/ 103 w 118"/>
                  <a:gd name="T2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137">
                    <a:moveTo>
                      <a:pt x="103" y="0"/>
                    </a:moveTo>
                    <a:cubicBezTo>
                      <a:pt x="112" y="0"/>
                      <a:pt x="118" y="5"/>
                      <a:pt x="118" y="14"/>
                    </a:cubicBezTo>
                    <a:cubicBezTo>
                      <a:pt x="118" y="22"/>
                      <a:pt x="112" y="27"/>
                      <a:pt x="10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5" y="131"/>
                      <a:pt x="68" y="137"/>
                      <a:pt x="59" y="137"/>
                    </a:cubicBezTo>
                    <a:cubicBezTo>
                      <a:pt x="50" y="137"/>
                      <a:pt x="43" y="131"/>
                      <a:pt x="43" y="12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6" y="27"/>
                      <a:pt x="0" y="22"/>
                      <a:pt x="0" y="14"/>
                    </a:cubicBezTo>
                    <a:cubicBezTo>
                      <a:pt x="0" y="5"/>
                      <a:pt x="6" y="0"/>
                      <a:pt x="15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4BF67A9C-EEC2-4E61-929D-A1E3CF93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6012" y="1685926"/>
                <a:ext cx="476250" cy="514350"/>
              </a:xfrm>
              <a:custGeom>
                <a:avLst/>
                <a:gdLst>
                  <a:gd name="T0" fmla="*/ 89 w 127"/>
                  <a:gd name="T1" fmla="*/ 110 h 137"/>
                  <a:gd name="T2" fmla="*/ 37 w 127"/>
                  <a:gd name="T3" fmla="*/ 110 h 137"/>
                  <a:gd name="T4" fmla="*/ 30 w 127"/>
                  <a:gd name="T5" fmla="*/ 128 h 137"/>
                  <a:gd name="T6" fmla="*/ 16 w 127"/>
                  <a:gd name="T7" fmla="*/ 137 h 137"/>
                  <a:gd name="T8" fmla="*/ 0 w 127"/>
                  <a:gd name="T9" fmla="*/ 124 h 137"/>
                  <a:gd name="T10" fmla="*/ 2 w 127"/>
                  <a:gd name="T11" fmla="*/ 116 h 137"/>
                  <a:gd name="T12" fmla="*/ 46 w 127"/>
                  <a:gd name="T13" fmla="*/ 13 h 137"/>
                  <a:gd name="T14" fmla="*/ 64 w 127"/>
                  <a:gd name="T15" fmla="*/ 0 h 137"/>
                  <a:gd name="T16" fmla="*/ 81 w 127"/>
                  <a:gd name="T17" fmla="*/ 13 h 137"/>
                  <a:gd name="T18" fmla="*/ 126 w 127"/>
                  <a:gd name="T19" fmla="*/ 116 h 137"/>
                  <a:gd name="T20" fmla="*/ 127 w 127"/>
                  <a:gd name="T21" fmla="*/ 122 h 137"/>
                  <a:gd name="T22" fmla="*/ 111 w 127"/>
                  <a:gd name="T23" fmla="*/ 137 h 137"/>
                  <a:gd name="T24" fmla="*/ 97 w 127"/>
                  <a:gd name="T25" fmla="*/ 128 h 137"/>
                  <a:gd name="T26" fmla="*/ 89 w 127"/>
                  <a:gd name="T27" fmla="*/ 110 h 137"/>
                  <a:gd name="T28" fmla="*/ 47 w 127"/>
                  <a:gd name="T29" fmla="*/ 84 h 137"/>
                  <a:gd name="T30" fmla="*/ 79 w 127"/>
                  <a:gd name="T31" fmla="*/ 84 h 137"/>
                  <a:gd name="T32" fmla="*/ 63 w 127"/>
                  <a:gd name="T33" fmla="*/ 43 h 137"/>
                  <a:gd name="T34" fmla="*/ 47 w 127"/>
                  <a:gd name="T35" fmla="*/ 8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137">
                    <a:moveTo>
                      <a:pt x="89" y="110"/>
                    </a:moveTo>
                    <a:cubicBezTo>
                      <a:pt x="37" y="110"/>
                      <a:pt x="37" y="110"/>
                      <a:pt x="37" y="11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27" y="135"/>
                      <a:pt x="23" y="137"/>
                      <a:pt x="16" y="137"/>
                    </a:cubicBezTo>
                    <a:cubicBezTo>
                      <a:pt x="7" y="137"/>
                      <a:pt x="0" y="132"/>
                      <a:pt x="0" y="124"/>
                    </a:cubicBezTo>
                    <a:cubicBezTo>
                      <a:pt x="0" y="120"/>
                      <a:pt x="1" y="118"/>
                      <a:pt x="2" y="116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5"/>
                      <a:pt x="55" y="0"/>
                      <a:pt x="64" y="0"/>
                    </a:cubicBezTo>
                    <a:cubicBezTo>
                      <a:pt x="72" y="0"/>
                      <a:pt x="78" y="5"/>
                      <a:pt x="81" y="13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26" y="117"/>
                      <a:pt x="127" y="120"/>
                      <a:pt x="127" y="122"/>
                    </a:cubicBezTo>
                    <a:cubicBezTo>
                      <a:pt x="127" y="131"/>
                      <a:pt x="120" y="137"/>
                      <a:pt x="111" y="137"/>
                    </a:cubicBezTo>
                    <a:cubicBezTo>
                      <a:pt x="103" y="137"/>
                      <a:pt x="99" y="134"/>
                      <a:pt x="97" y="128"/>
                    </a:cubicBezTo>
                    <a:lnTo>
                      <a:pt x="89" y="110"/>
                    </a:lnTo>
                    <a:close/>
                    <a:moveTo>
                      <a:pt x="47" y="84"/>
                    </a:moveTo>
                    <a:cubicBezTo>
                      <a:pt x="79" y="84"/>
                      <a:pt x="79" y="84"/>
                      <a:pt x="79" y="84"/>
                    </a:cubicBezTo>
                    <a:cubicBezTo>
                      <a:pt x="63" y="43"/>
                      <a:pt x="63" y="43"/>
                      <a:pt x="63" y="43"/>
                    </a:cubicBezTo>
                    <a:lnTo>
                      <a:pt x="47" y="84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79180806-6562-4546-BAE1-16C2DFF9B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875" y="1685926"/>
                <a:ext cx="417512" cy="514350"/>
              </a:xfrm>
              <a:custGeom>
                <a:avLst/>
                <a:gdLst>
                  <a:gd name="T0" fmla="*/ 80 w 111"/>
                  <a:gd name="T1" fmla="*/ 15 h 137"/>
                  <a:gd name="T2" fmla="*/ 95 w 111"/>
                  <a:gd name="T3" fmla="*/ 0 h 137"/>
                  <a:gd name="T4" fmla="*/ 111 w 111"/>
                  <a:gd name="T5" fmla="*/ 15 h 137"/>
                  <a:gd name="T6" fmla="*/ 111 w 111"/>
                  <a:gd name="T7" fmla="*/ 122 h 137"/>
                  <a:gd name="T8" fmla="*/ 96 w 111"/>
                  <a:gd name="T9" fmla="*/ 137 h 137"/>
                  <a:gd name="T10" fmla="*/ 82 w 111"/>
                  <a:gd name="T11" fmla="*/ 130 h 137"/>
                  <a:gd name="T12" fmla="*/ 31 w 111"/>
                  <a:gd name="T13" fmla="*/ 64 h 137"/>
                  <a:gd name="T14" fmla="*/ 31 w 111"/>
                  <a:gd name="T15" fmla="*/ 122 h 137"/>
                  <a:gd name="T16" fmla="*/ 15 w 111"/>
                  <a:gd name="T17" fmla="*/ 137 h 137"/>
                  <a:gd name="T18" fmla="*/ 0 w 111"/>
                  <a:gd name="T19" fmla="*/ 122 h 137"/>
                  <a:gd name="T20" fmla="*/ 0 w 111"/>
                  <a:gd name="T21" fmla="*/ 17 h 137"/>
                  <a:gd name="T22" fmla="*/ 15 w 111"/>
                  <a:gd name="T23" fmla="*/ 0 h 137"/>
                  <a:gd name="T24" fmla="*/ 28 w 111"/>
                  <a:gd name="T25" fmla="*/ 7 h 137"/>
                  <a:gd name="T26" fmla="*/ 80 w 111"/>
                  <a:gd name="T27" fmla="*/ 79 h 137"/>
                  <a:gd name="T28" fmla="*/ 80 w 111"/>
                  <a:gd name="T29" fmla="*/ 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37">
                    <a:moveTo>
                      <a:pt x="80" y="15"/>
                    </a:moveTo>
                    <a:cubicBezTo>
                      <a:pt x="80" y="6"/>
                      <a:pt x="86" y="0"/>
                      <a:pt x="95" y="0"/>
                    </a:cubicBezTo>
                    <a:cubicBezTo>
                      <a:pt x="104" y="0"/>
                      <a:pt x="111" y="6"/>
                      <a:pt x="111" y="15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11" y="130"/>
                      <a:pt x="105" y="137"/>
                      <a:pt x="96" y="137"/>
                    </a:cubicBezTo>
                    <a:cubicBezTo>
                      <a:pt x="90" y="137"/>
                      <a:pt x="86" y="136"/>
                      <a:pt x="82" y="130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32"/>
                      <a:pt x="24" y="137"/>
                      <a:pt x="15" y="137"/>
                    </a:cubicBezTo>
                    <a:cubicBezTo>
                      <a:pt x="7" y="137"/>
                      <a:pt x="0" y="132"/>
                      <a:pt x="0" y="1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4" y="0"/>
                      <a:pt x="15" y="0"/>
                    </a:cubicBezTo>
                    <a:cubicBezTo>
                      <a:pt x="20" y="0"/>
                      <a:pt x="25" y="2"/>
                      <a:pt x="28" y="7"/>
                    </a:cubicBezTo>
                    <a:cubicBezTo>
                      <a:pt x="80" y="79"/>
                      <a:pt x="80" y="79"/>
                      <a:pt x="80" y="79"/>
                    </a:cubicBez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DF670162-AD84-4326-B585-91E710E70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275" y="1685926"/>
                <a:ext cx="115887" cy="514350"/>
              </a:xfrm>
              <a:custGeom>
                <a:avLst/>
                <a:gdLst>
                  <a:gd name="T0" fmla="*/ 0 w 31"/>
                  <a:gd name="T1" fmla="*/ 16 h 137"/>
                  <a:gd name="T2" fmla="*/ 16 w 31"/>
                  <a:gd name="T3" fmla="*/ 0 h 137"/>
                  <a:gd name="T4" fmla="*/ 31 w 31"/>
                  <a:gd name="T5" fmla="*/ 16 h 137"/>
                  <a:gd name="T6" fmla="*/ 31 w 31"/>
                  <a:gd name="T7" fmla="*/ 122 h 137"/>
                  <a:gd name="T8" fmla="*/ 16 w 31"/>
                  <a:gd name="T9" fmla="*/ 137 h 137"/>
                  <a:gd name="T10" fmla="*/ 0 w 31"/>
                  <a:gd name="T11" fmla="*/ 122 h 137"/>
                  <a:gd name="T12" fmla="*/ 0 w 31"/>
                  <a:gd name="T13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7">
                    <a:moveTo>
                      <a:pt x="0" y="16"/>
                    </a:moveTo>
                    <a:cubicBezTo>
                      <a:pt x="0" y="6"/>
                      <a:pt x="7" y="0"/>
                      <a:pt x="16" y="0"/>
                    </a:cubicBezTo>
                    <a:cubicBezTo>
                      <a:pt x="25" y="0"/>
                      <a:pt x="31" y="6"/>
                      <a:pt x="31" y="16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31"/>
                      <a:pt x="25" y="137"/>
                      <a:pt x="16" y="137"/>
                    </a:cubicBezTo>
                    <a:cubicBezTo>
                      <a:pt x="7" y="137"/>
                      <a:pt x="0" y="131"/>
                      <a:pt x="0" y="12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36B5D848-A603-4137-A39D-440E6225D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812" y="1685926"/>
                <a:ext cx="347662" cy="514350"/>
              </a:xfrm>
              <a:custGeom>
                <a:avLst/>
                <a:gdLst>
                  <a:gd name="T0" fmla="*/ 79 w 93"/>
                  <a:gd name="T1" fmla="*/ 110 h 137"/>
                  <a:gd name="T2" fmla="*/ 93 w 93"/>
                  <a:gd name="T3" fmla="*/ 124 h 137"/>
                  <a:gd name="T4" fmla="*/ 79 w 93"/>
                  <a:gd name="T5" fmla="*/ 137 h 137"/>
                  <a:gd name="T6" fmla="*/ 16 w 93"/>
                  <a:gd name="T7" fmla="*/ 137 h 137"/>
                  <a:gd name="T8" fmla="*/ 0 w 93"/>
                  <a:gd name="T9" fmla="*/ 122 h 137"/>
                  <a:gd name="T10" fmla="*/ 0 w 93"/>
                  <a:gd name="T11" fmla="*/ 16 h 137"/>
                  <a:gd name="T12" fmla="*/ 16 w 93"/>
                  <a:gd name="T13" fmla="*/ 0 h 137"/>
                  <a:gd name="T14" fmla="*/ 79 w 93"/>
                  <a:gd name="T15" fmla="*/ 0 h 137"/>
                  <a:gd name="T16" fmla="*/ 93 w 93"/>
                  <a:gd name="T17" fmla="*/ 14 h 137"/>
                  <a:gd name="T18" fmla="*/ 79 w 93"/>
                  <a:gd name="T19" fmla="*/ 27 h 137"/>
                  <a:gd name="T20" fmla="*/ 31 w 93"/>
                  <a:gd name="T21" fmla="*/ 27 h 137"/>
                  <a:gd name="T22" fmla="*/ 31 w 93"/>
                  <a:gd name="T23" fmla="*/ 54 h 137"/>
                  <a:gd name="T24" fmla="*/ 65 w 93"/>
                  <a:gd name="T25" fmla="*/ 54 h 137"/>
                  <a:gd name="T26" fmla="*/ 80 w 93"/>
                  <a:gd name="T27" fmla="*/ 68 h 137"/>
                  <a:gd name="T28" fmla="*/ 65 w 93"/>
                  <a:gd name="T29" fmla="*/ 82 h 137"/>
                  <a:gd name="T30" fmla="*/ 31 w 93"/>
                  <a:gd name="T31" fmla="*/ 82 h 137"/>
                  <a:gd name="T32" fmla="*/ 31 w 93"/>
                  <a:gd name="T33" fmla="*/ 110 h 137"/>
                  <a:gd name="T34" fmla="*/ 79 w 93"/>
                  <a:gd name="T35" fmla="*/ 11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" h="137">
                    <a:moveTo>
                      <a:pt x="79" y="110"/>
                    </a:moveTo>
                    <a:cubicBezTo>
                      <a:pt x="88" y="110"/>
                      <a:pt x="93" y="115"/>
                      <a:pt x="93" y="124"/>
                    </a:cubicBezTo>
                    <a:cubicBezTo>
                      <a:pt x="93" y="132"/>
                      <a:pt x="88" y="137"/>
                      <a:pt x="79" y="137"/>
                    </a:cubicBezTo>
                    <a:cubicBezTo>
                      <a:pt x="16" y="137"/>
                      <a:pt x="16" y="137"/>
                      <a:pt x="16" y="137"/>
                    </a:cubicBezTo>
                    <a:cubicBezTo>
                      <a:pt x="6" y="137"/>
                      <a:pt x="0" y="131"/>
                      <a:pt x="0" y="1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6"/>
                      <a:pt x="6" y="0"/>
                      <a:pt x="16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8" y="0"/>
                      <a:pt x="93" y="5"/>
                      <a:pt x="93" y="14"/>
                    </a:cubicBezTo>
                    <a:cubicBezTo>
                      <a:pt x="93" y="22"/>
                      <a:pt x="88" y="27"/>
                      <a:pt x="79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74" y="54"/>
                      <a:pt x="80" y="59"/>
                      <a:pt x="80" y="68"/>
                    </a:cubicBezTo>
                    <a:cubicBezTo>
                      <a:pt x="80" y="76"/>
                      <a:pt x="74" y="82"/>
                      <a:pt x="65" y="82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1" y="110"/>
                      <a:pt x="31" y="110"/>
                      <a:pt x="31" y="110"/>
                    </a:cubicBezTo>
                    <a:lnTo>
                      <a:pt x="79" y="110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8B24FA7-CC1B-496E-A1AC-22BB031F1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125" y="2425701"/>
                <a:ext cx="400050" cy="528638"/>
              </a:xfrm>
              <a:custGeom>
                <a:avLst/>
                <a:gdLst>
                  <a:gd name="T0" fmla="*/ 75 w 107"/>
                  <a:gd name="T1" fmla="*/ 100 h 141"/>
                  <a:gd name="T2" fmla="*/ 42 w 107"/>
                  <a:gd name="T3" fmla="*/ 82 h 141"/>
                  <a:gd name="T4" fmla="*/ 3 w 107"/>
                  <a:gd name="T5" fmla="*/ 40 h 141"/>
                  <a:gd name="T6" fmla="*/ 54 w 107"/>
                  <a:gd name="T7" fmla="*/ 0 h 141"/>
                  <a:gd name="T8" fmla="*/ 92 w 107"/>
                  <a:gd name="T9" fmla="*/ 9 h 141"/>
                  <a:gd name="T10" fmla="*/ 102 w 107"/>
                  <a:gd name="T11" fmla="*/ 26 h 141"/>
                  <a:gd name="T12" fmla="*/ 87 w 107"/>
                  <a:gd name="T13" fmla="*/ 41 h 141"/>
                  <a:gd name="T14" fmla="*/ 74 w 107"/>
                  <a:gd name="T15" fmla="*/ 37 h 141"/>
                  <a:gd name="T16" fmla="*/ 52 w 107"/>
                  <a:gd name="T17" fmla="*/ 30 h 141"/>
                  <a:gd name="T18" fmla="*/ 34 w 107"/>
                  <a:gd name="T19" fmla="*/ 40 h 141"/>
                  <a:gd name="T20" fmla="*/ 65 w 107"/>
                  <a:gd name="T21" fmla="*/ 57 h 141"/>
                  <a:gd name="T22" fmla="*/ 107 w 107"/>
                  <a:gd name="T23" fmla="*/ 99 h 141"/>
                  <a:gd name="T24" fmla="*/ 52 w 107"/>
                  <a:gd name="T25" fmla="*/ 141 h 141"/>
                  <a:gd name="T26" fmla="*/ 8 w 107"/>
                  <a:gd name="T27" fmla="*/ 129 h 141"/>
                  <a:gd name="T28" fmla="*/ 0 w 107"/>
                  <a:gd name="T29" fmla="*/ 114 h 141"/>
                  <a:gd name="T30" fmla="*/ 14 w 107"/>
                  <a:gd name="T31" fmla="*/ 98 h 141"/>
                  <a:gd name="T32" fmla="*/ 26 w 107"/>
                  <a:gd name="T33" fmla="*/ 102 h 141"/>
                  <a:gd name="T34" fmla="*/ 55 w 107"/>
                  <a:gd name="T35" fmla="*/ 111 h 141"/>
                  <a:gd name="T36" fmla="*/ 75 w 107"/>
                  <a:gd name="T37" fmla="*/ 10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41">
                    <a:moveTo>
                      <a:pt x="75" y="100"/>
                    </a:moveTo>
                    <a:cubicBezTo>
                      <a:pt x="75" y="93"/>
                      <a:pt x="68" y="88"/>
                      <a:pt x="42" y="82"/>
                    </a:cubicBezTo>
                    <a:cubicBezTo>
                      <a:pt x="18" y="75"/>
                      <a:pt x="3" y="65"/>
                      <a:pt x="3" y="40"/>
                    </a:cubicBezTo>
                    <a:cubicBezTo>
                      <a:pt x="3" y="14"/>
                      <a:pt x="26" y="0"/>
                      <a:pt x="54" y="0"/>
                    </a:cubicBezTo>
                    <a:cubicBezTo>
                      <a:pt x="70" y="0"/>
                      <a:pt x="81" y="2"/>
                      <a:pt x="92" y="9"/>
                    </a:cubicBezTo>
                    <a:cubicBezTo>
                      <a:pt x="99" y="14"/>
                      <a:pt x="102" y="20"/>
                      <a:pt x="102" y="26"/>
                    </a:cubicBezTo>
                    <a:cubicBezTo>
                      <a:pt x="102" y="37"/>
                      <a:pt x="93" y="41"/>
                      <a:pt x="87" y="41"/>
                    </a:cubicBezTo>
                    <a:cubicBezTo>
                      <a:pt x="82" y="41"/>
                      <a:pt x="78" y="39"/>
                      <a:pt x="74" y="37"/>
                    </a:cubicBezTo>
                    <a:cubicBezTo>
                      <a:pt x="68" y="34"/>
                      <a:pt x="64" y="30"/>
                      <a:pt x="52" y="30"/>
                    </a:cubicBezTo>
                    <a:cubicBezTo>
                      <a:pt x="39" y="30"/>
                      <a:pt x="34" y="36"/>
                      <a:pt x="34" y="40"/>
                    </a:cubicBezTo>
                    <a:cubicBezTo>
                      <a:pt x="34" y="47"/>
                      <a:pt x="41" y="51"/>
                      <a:pt x="65" y="57"/>
                    </a:cubicBezTo>
                    <a:cubicBezTo>
                      <a:pt x="86" y="63"/>
                      <a:pt x="107" y="71"/>
                      <a:pt x="107" y="99"/>
                    </a:cubicBezTo>
                    <a:cubicBezTo>
                      <a:pt x="107" y="122"/>
                      <a:pt x="89" y="141"/>
                      <a:pt x="52" y="141"/>
                    </a:cubicBezTo>
                    <a:cubicBezTo>
                      <a:pt x="32" y="141"/>
                      <a:pt x="18" y="137"/>
                      <a:pt x="8" y="129"/>
                    </a:cubicBezTo>
                    <a:cubicBezTo>
                      <a:pt x="4" y="125"/>
                      <a:pt x="0" y="120"/>
                      <a:pt x="0" y="114"/>
                    </a:cubicBezTo>
                    <a:cubicBezTo>
                      <a:pt x="0" y="102"/>
                      <a:pt x="10" y="98"/>
                      <a:pt x="14" y="98"/>
                    </a:cubicBezTo>
                    <a:cubicBezTo>
                      <a:pt x="18" y="98"/>
                      <a:pt x="22" y="100"/>
                      <a:pt x="26" y="102"/>
                    </a:cubicBezTo>
                    <a:cubicBezTo>
                      <a:pt x="34" y="108"/>
                      <a:pt x="42" y="111"/>
                      <a:pt x="55" y="111"/>
                    </a:cubicBezTo>
                    <a:cubicBezTo>
                      <a:pt x="65" y="111"/>
                      <a:pt x="75" y="109"/>
                      <a:pt x="75" y="100"/>
                    </a:cubicBezTo>
                    <a:close/>
                  </a:path>
                </a:pathLst>
              </a:cu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16A0F747-6E7A-4290-A920-D2C5EFDF9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3562" y="2432051"/>
                <a:ext cx="473075" cy="514350"/>
              </a:xfrm>
              <a:custGeom>
                <a:avLst/>
                <a:gdLst>
                  <a:gd name="T0" fmla="*/ 89 w 126"/>
                  <a:gd name="T1" fmla="*/ 110 h 137"/>
                  <a:gd name="T2" fmla="*/ 36 w 126"/>
                  <a:gd name="T3" fmla="*/ 110 h 137"/>
                  <a:gd name="T4" fmla="*/ 29 w 126"/>
                  <a:gd name="T5" fmla="*/ 128 h 137"/>
                  <a:gd name="T6" fmla="*/ 15 w 126"/>
                  <a:gd name="T7" fmla="*/ 137 h 137"/>
                  <a:gd name="T8" fmla="*/ 0 w 126"/>
                  <a:gd name="T9" fmla="*/ 124 h 137"/>
                  <a:gd name="T10" fmla="*/ 1 w 126"/>
                  <a:gd name="T11" fmla="*/ 116 h 137"/>
                  <a:gd name="T12" fmla="*/ 46 w 126"/>
                  <a:gd name="T13" fmla="*/ 13 h 137"/>
                  <a:gd name="T14" fmla="*/ 63 w 126"/>
                  <a:gd name="T15" fmla="*/ 0 h 137"/>
                  <a:gd name="T16" fmla="*/ 81 w 126"/>
                  <a:gd name="T17" fmla="*/ 13 h 137"/>
                  <a:gd name="T18" fmla="*/ 125 w 126"/>
                  <a:gd name="T19" fmla="*/ 116 h 137"/>
                  <a:gd name="T20" fmla="*/ 126 w 126"/>
                  <a:gd name="T21" fmla="*/ 122 h 137"/>
                  <a:gd name="T22" fmla="*/ 110 w 126"/>
                  <a:gd name="T23" fmla="*/ 137 h 137"/>
                  <a:gd name="T24" fmla="*/ 96 w 126"/>
                  <a:gd name="T25" fmla="*/ 128 h 137"/>
                  <a:gd name="T26" fmla="*/ 89 w 126"/>
                  <a:gd name="T27" fmla="*/ 110 h 137"/>
                  <a:gd name="T28" fmla="*/ 46 w 126"/>
                  <a:gd name="T29" fmla="*/ 84 h 137"/>
                  <a:gd name="T30" fmla="*/ 79 w 126"/>
                  <a:gd name="T31" fmla="*/ 84 h 137"/>
                  <a:gd name="T32" fmla="*/ 62 w 126"/>
                  <a:gd name="T33" fmla="*/ 43 h 137"/>
                  <a:gd name="T34" fmla="*/ 46 w 126"/>
                  <a:gd name="T35" fmla="*/ 8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6" h="137">
                    <a:moveTo>
                      <a:pt x="89" y="110"/>
                    </a:moveTo>
                    <a:cubicBezTo>
                      <a:pt x="36" y="110"/>
                      <a:pt x="36" y="110"/>
                      <a:pt x="36" y="110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27" y="135"/>
                      <a:pt x="22" y="137"/>
                      <a:pt x="15" y="137"/>
                    </a:cubicBezTo>
                    <a:cubicBezTo>
                      <a:pt x="6" y="137"/>
                      <a:pt x="0" y="132"/>
                      <a:pt x="0" y="124"/>
                    </a:cubicBezTo>
                    <a:cubicBezTo>
                      <a:pt x="0" y="120"/>
                      <a:pt x="0" y="118"/>
                      <a:pt x="1" y="116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9" y="5"/>
                      <a:pt x="54" y="0"/>
                      <a:pt x="63" y="0"/>
                    </a:cubicBezTo>
                    <a:cubicBezTo>
                      <a:pt x="72" y="0"/>
                      <a:pt x="77" y="5"/>
                      <a:pt x="81" y="13"/>
                    </a:cubicBezTo>
                    <a:cubicBezTo>
                      <a:pt x="125" y="116"/>
                      <a:pt x="125" y="116"/>
                      <a:pt x="125" y="116"/>
                    </a:cubicBezTo>
                    <a:cubicBezTo>
                      <a:pt x="126" y="117"/>
                      <a:pt x="126" y="120"/>
                      <a:pt x="126" y="122"/>
                    </a:cubicBezTo>
                    <a:cubicBezTo>
                      <a:pt x="126" y="131"/>
                      <a:pt x="119" y="137"/>
                      <a:pt x="110" y="137"/>
                    </a:cubicBezTo>
                    <a:cubicBezTo>
                      <a:pt x="103" y="137"/>
                      <a:pt x="98" y="134"/>
                      <a:pt x="96" y="128"/>
                    </a:cubicBezTo>
                    <a:lnTo>
                      <a:pt x="89" y="110"/>
                    </a:lnTo>
                    <a:close/>
                    <a:moveTo>
                      <a:pt x="46" y="84"/>
                    </a:moveTo>
                    <a:cubicBezTo>
                      <a:pt x="79" y="84"/>
                      <a:pt x="79" y="84"/>
                      <a:pt x="79" y="84"/>
                    </a:cubicBezTo>
                    <a:cubicBezTo>
                      <a:pt x="62" y="43"/>
                      <a:pt x="62" y="43"/>
                      <a:pt x="62" y="43"/>
                    </a:cubicBezTo>
                    <a:lnTo>
                      <a:pt x="46" y="84"/>
                    </a:lnTo>
                    <a:close/>
                  </a:path>
                </a:pathLst>
              </a:cu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C54ADECE-A338-4A48-87D1-6539189F3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250" y="2432051"/>
                <a:ext cx="415925" cy="514350"/>
              </a:xfrm>
              <a:custGeom>
                <a:avLst/>
                <a:gdLst>
                  <a:gd name="T0" fmla="*/ 80 w 111"/>
                  <a:gd name="T1" fmla="*/ 15 h 137"/>
                  <a:gd name="T2" fmla="*/ 95 w 111"/>
                  <a:gd name="T3" fmla="*/ 0 h 137"/>
                  <a:gd name="T4" fmla="*/ 111 w 111"/>
                  <a:gd name="T5" fmla="*/ 15 h 137"/>
                  <a:gd name="T6" fmla="*/ 111 w 111"/>
                  <a:gd name="T7" fmla="*/ 122 h 137"/>
                  <a:gd name="T8" fmla="*/ 96 w 111"/>
                  <a:gd name="T9" fmla="*/ 137 h 137"/>
                  <a:gd name="T10" fmla="*/ 82 w 111"/>
                  <a:gd name="T11" fmla="*/ 130 h 137"/>
                  <a:gd name="T12" fmla="*/ 31 w 111"/>
                  <a:gd name="T13" fmla="*/ 64 h 137"/>
                  <a:gd name="T14" fmla="*/ 31 w 111"/>
                  <a:gd name="T15" fmla="*/ 122 h 137"/>
                  <a:gd name="T16" fmla="*/ 16 w 111"/>
                  <a:gd name="T17" fmla="*/ 137 h 137"/>
                  <a:gd name="T18" fmla="*/ 0 w 111"/>
                  <a:gd name="T19" fmla="*/ 122 h 137"/>
                  <a:gd name="T20" fmla="*/ 0 w 111"/>
                  <a:gd name="T21" fmla="*/ 17 h 137"/>
                  <a:gd name="T22" fmla="*/ 16 w 111"/>
                  <a:gd name="T23" fmla="*/ 0 h 137"/>
                  <a:gd name="T24" fmla="*/ 29 w 111"/>
                  <a:gd name="T25" fmla="*/ 7 h 137"/>
                  <a:gd name="T26" fmla="*/ 80 w 111"/>
                  <a:gd name="T27" fmla="*/ 79 h 137"/>
                  <a:gd name="T28" fmla="*/ 80 w 111"/>
                  <a:gd name="T29" fmla="*/ 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37">
                    <a:moveTo>
                      <a:pt x="80" y="15"/>
                    </a:moveTo>
                    <a:cubicBezTo>
                      <a:pt x="80" y="6"/>
                      <a:pt x="87" y="0"/>
                      <a:pt x="95" y="0"/>
                    </a:cubicBezTo>
                    <a:cubicBezTo>
                      <a:pt x="104" y="0"/>
                      <a:pt x="111" y="6"/>
                      <a:pt x="111" y="15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11" y="130"/>
                      <a:pt x="105" y="137"/>
                      <a:pt x="96" y="137"/>
                    </a:cubicBezTo>
                    <a:cubicBezTo>
                      <a:pt x="90" y="137"/>
                      <a:pt x="86" y="136"/>
                      <a:pt x="82" y="130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32"/>
                      <a:pt x="25" y="137"/>
                      <a:pt x="16" y="137"/>
                    </a:cubicBezTo>
                    <a:cubicBezTo>
                      <a:pt x="7" y="137"/>
                      <a:pt x="0" y="132"/>
                      <a:pt x="0" y="1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4" y="0"/>
                      <a:pt x="16" y="0"/>
                    </a:cubicBezTo>
                    <a:cubicBezTo>
                      <a:pt x="21" y="0"/>
                      <a:pt x="25" y="2"/>
                      <a:pt x="29" y="7"/>
                    </a:cubicBezTo>
                    <a:cubicBezTo>
                      <a:pt x="80" y="79"/>
                      <a:pt x="80" y="79"/>
                      <a:pt x="80" y="79"/>
                    </a:cubicBez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2BB8D90-FF4F-4040-9D3F-DA15066DB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37" y="2432051"/>
                <a:ext cx="446087" cy="514350"/>
              </a:xfrm>
              <a:custGeom>
                <a:avLst/>
                <a:gdLst>
                  <a:gd name="T0" fmla="*/ 103 w 119"/>
                  <a:gd name="T1" fmla="*/ 0 h 137"/>
                  <a:gd name="T2" fmla="*/ 119 w 119"/>
                  <a:gd name="T3" fmla="*/ 14 h 137"/>
                  <a:gd name="T4" fmla="*/ 103 w 119"/>
                  <a:gd name="T5" fmla="*/ 28 h 137"/>
                  <a:gd name="T6" fmla="*/ 75 w 119"/>
                  <a:gd name="T7" fmla="*/ 28 h 137"/>
                  <a:gd name="T8" fmla="*/ 75 w 119"/>
                  <a:gd name="T9" fmla="*/ 122 h 137"/>
                  <a:gd name="T10" fmla="*/ 59 w 119"/>
                  <a:gd name="T11" fmla="*/ 137 h 137"/>
                  <a:gd name="T12" fmla="*/ 44 w 119"/>
                  <a:gd name="T13" fmla="*/ 122 h 137"/>
                  <a:gd name="T14" fmla="*/ 44 w 119"/>
                  <a:gd name="T15" fmla="*/ 28 h 137"/>
                  <a:gd name="T16" fmla="*/ 15 w 119"/>
                  <a:gd name="T17" fmla="*/ 28 h 137"/>
                  <a:gd name="T18" fmla="*/ 0 w 119"/>
                  <a:gd name="T19" fmla="*/ 14 h 137"/>
                  <a:gd name="T20" fmla="*/ 15 w 119"/>
                  <a:gd name="T21" fmla="*/ 0 h 137"/>
                  <a:gd name="T22" fmla="*/ 103 w 119"/>
                  <a:gd name="T2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137">
                    <a:moveTo>
                      <a:pt x="103" y="0"/>
                    </a:moveTo>
                    <a:cubicBezTo>
                      <a:pt x="112" y="0"/>
                      <a:pt x="119" y="5"/>
                      <a:pt x="119" y="14"/>
                    </a:cubicBezTo>
                    <a:cubicBezTo>
                      <a:pt x="119" y="22"/>
                      <a:pt x="112" y="28"/>
                      <a:pt x="103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5" y="131"/>
                      <a:pt x="68" y="137"/>
                      <a:pt x="59" y="137"/>
                    </a:cubicBezTo>
                    <a:cubicBezTo>
                      <a:pt x="50" y="137"/>
                      <a:pt x="44" y="131"/>
                      <a:pt x="44" y="122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5"/>
                      <a:pt x="6" y="0"/>
                      <a:pt x="15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CA0FAF4E-ADC2-4DE7-A42A-D13036E98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5025" y="2236788"/>
                <a:ext cx="349250" cy="709613"/>
              </a:xfrm>
              <a:custGeom>
                <a:avLst/>
                <a:gdLst>
                  <a:gd name="T0" fmla="*/ 79 w 93"/>
                  <a:gd name="T1" fmla="*/ 162 h 189"/>
                  <a:gd name="T2" fmla="*/ 93 w 93"/>
                  <a:gd name="T3" fmla="*/ 176 h 189"/>
                  <a:gd name="T4" fmla="*/ 79 w 93"/>
                  <a:gd name="T5" fmla="*/ 189 h 189"/>
                  <a:gd name="T6" fmla="*/ 16 w 93"/>
                  <a:gd name="T7" fmla="*/ 189 h 189"/>
                  <a:gd name="T8" fmla="*/ 0 w 93"/>
                  <a:gd name="T9" fmla="*/ 174 h 189"/>
                  <a:gd name="T10" fmla="*/ 0 w 93"/>
                  <a:gd name="T11" fmla="*/ 68 h 189"/>
                  <a:gd name="T12" fmla="*/ 16 w 93"/>
                  <a:gd name="T13" fmla="*/ 52 h 189"/>
                  <a:gd name="T14" fmla="*/ 79 w 93"/>
                  <a:gd name="T15" fmla="*/ 52 h 189"/>
                  <a:gd name="T16" fmla="*/ 93 w 93"/>
                  <a:gd name="T17" fmla="*/ 66 h 189"/>
                  <a:gd name="T18" fmla="*/ 79 w 93"/>
                  <a:gd name="T19" fmla="*/ 80 h 189"/>
                  <a:gd name="T20" fmla="*/ 32 w 93"/>
                  <a:gd name="T21" fmla="*/ 80 h 189"/>
                  <a:gd name="T22" fmla="*/ 32 w 93"/>
                  <a:gd name="T23" fmla="*/ 106 h 189"/>
                  <a:gd name="T24" fmla="*/ 65 w 93"/>
                  <a:gd name="T25" fmla="*/ 106 h 189"/>
                  <a:gd name="T26" fmla="*/ 80 w 93"/>
                  <a:gd name="T27" fmla="*/ 120 h 189"/>
                  <a:gd name="T28" fmla="*/ 65 w 93"/>
                  <a:gd name="T29" fmla="*/ 134 h 189"/>
                  <a:gd name="T30" fmla="*/ 32 w 93"/>
                  <a:gd name="T31" fmla="*/ 134 h 189"/>
                  <a:gd name="T32" fmla="*/ 32 w 93"/>
                  <a:gd name="T33" fmla="*/ 162 h 189"/>
                  <a:gd name="T34" fmla="*/ 79 w 93"/>
                  <a:gd name="T35" fmla="*/ 162 h 189"/>
                  <a:gd name="T36" fmla="*/ 54 w 93"/>
                  <a:gd name="T37" fmla="*/ 3 h 189"/>
                  <a:gd name="T38" fmla="*/ 62 w 93"/>
                  <a:gd name="T39" fmla="*/ 0 h 189"/>
                  <a:gd name="T40" fmla="*/ 75 w 93"/>
                  <a:gd name="T41" fmla="*/ 12 h 189"/>
                  <a:gd name="T42" fmla="*/ 70 w 93"/>
                  <a:gd name="T43" fmla="*/ 22 h 189"/>
                  <a:gd name="T44" fmla="*/ 44 w 93"/>
                  <a:gd name="T45" fmla="*/ 39 h 189"/>
                  <a:gd name="T46" fmla="*/ 38 w 93"/>
                  <a:gd name="T47" fmla="*/ 42 h 189"/>
                  <a:gd name="T48" fmla="*/ 28 w 93"/>
                  <a:gd name="T49" fmla="*/ 32 h 189"/>
                  <a:gd name="T50" fmla="*/ 32 w 93"/>
                  <a:gd name="T51" fmla="*/ 24 h 189"/>
                  <a:gd name="T52" fmla="*/ 54 w 93"/>
                  <a:gd name="T53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" h="189">
                    <a:moveTo>
                      <a:pt x="79" y="162"/>
                    </a:moveTo>
                    <a:cubicBezTo>
                      <a:pt x="88" y="162"/>
                      <a:pt x="93" y="167"/>
                      <a:pt x="93" y="176"/>
                    </a:cubicBezTo>
                    <a:cubicBezTo>
                      <a:pt x="93" y="184"/>
                      <a:pt x="88" y="189"/>
                      <a:pt x="79" y="189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6" y="189"/>
                      <a:pt x="0" y="183"/>
                      <a:pt x="0" y="17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58"/>
                      <a:pt x="6" y="52"/>
                      <a:pt x="16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8" y="52"/>
                      <a:pt x="93" y="57"/>
                      <a:pt x="93" y="66"/>
                    </a:cubicBezTo>
                    <a:cubicBezTo>
                      <a:pt x="93" y="74"/>
                      <a:pt x="88" y="80"/>
                      <a:pt x="79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74" y="106"/>
                      <a:pt x="80" y="111"/>
                      <a:pt x="80" y="120"/>
                    </a:cubicBezTo>
                    <a:cubicBezTo>
                      <a:pt x="80" y="129"/>
                      <a:pt x="74" y="134"/>
                      <a:pt x="65" y="134"/>
                    </a:cubicBezTo>
                    <a:cubicBezTo>
                      <a:pt x="32" y="134"/>
                      <a:pt x="32" y="134"/>
                      <a:pt x="32" y="134"/>
                    </a:cubicBezTo>
                    <a:cubicBezTo>
                      <a:pt x="32" y="162"/>
                      <a:pt x="32" y="162"/>
                      <a:pt x="32" y="162"/>
                    </a:cubicBezTo>
                    <a:lnTo>
                      <a:pt x="79" y="162"/>
                    </a:lnTo>
                    <a:close/>
                    <a:moveTo>
                      <a:pt x="54" y="3"/>
                    </a:moveTo>
                    <a:cubicBezTo>
                      <a:pt x="56" y="1"/>
                      <a:pt x="59" y="0"/>
                      <a:pt x="62" y="0"/>
                    </a:cubicBezTo>
                    <a:cubicBezTo>
                      <a:pt x="69" y="0"/>
                      <a:pt x="75" y="6"/>
                      <a:pt x="75" y="12"/>
                    </a:cubicBezTo>
                    <a:cubicBezTo>
                      <a:pt x="75" y="16"/>
                      <a:pt x="74" y="20"/>
                      <a:pt x="70" y="22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1" y="41"/>
                      <a:pt x="39" y="42"/>
                      <a:pt x="38" y="42"/>
                    </a:cubicBezTo>
                    <a:cubicBezTo>
                      <a:pt x="32" y="42"/>
                      <a:pt x="28" y="36"/>
                      <a:pt x="28" y="32"/>
                    </a:cubicBezTo>
                    <a:cubicBezTo>
                      <a:pt x="28" y="29"/>
                      <a:pt x="30" y="27"/>
                      <a:pt x="32" y="24"/>
                    </a:cubicBez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9147BECE-5B94-48C4-B90A-AB63B2B39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987" y="2425701"/>
                <a:ext cx="300037" cy="520700"/>
              </a:xfrm>
              <a:custGeom>
                <a:avLst/>
                <a:gdLst>
                  <a:gd name="T0" fmla="*/ 42 w 80"/>
                  <a:gd name="T1" fmla="*/ 77 h 139"/>
                  <a:gd name="T2" fmla="*/ 66 w 80"/>
                  <a:gd name="T3" fmla="*/ 32 h 139"/>
                  <a:gd name="T4" fmla="*/ 41 w 80"/>
                  <a:gd name="T5" fmla="*/ 10 h 139"/>
                  <a:gd name="T6" fmla="*/ 14 w 80"/>
                  <a:gd name="T7" fmla="*/ 25 h 139"/>
                  <a:gd name="T8" fmla="*/ 9 w 80"/>
                  <a:gd name="T9" fmla="*/ 29 h 139"/>
                  <a:gd name="T10" fmla="*/ 4 w 80"/>
                  <a:gd name="T11" fmla="*/ 24 h 139"/>
                  <a:gd name="T12" fmla="*/ 41 w 80"/>
                  <a:gd name="T13" fmla="*/ 0 h 139"/>
                  <a:gd name="T14" fmla="*/ 77 w 80"/>
                  <a:gd name="T15" fmla="*/ 32 h 139"/>
                  <a:gd name="T16" fmla="*/ 52 w 80"/>
                  <a:gd name="T17" fmla="*/ 80 h 139"/>
                  <a:gd name="T18" fmla="*/ 14 w 80"/>
                  <a:gd name="T19" fmla="*/ 130 h 139"/>
                  <a:gd name="T20" fmla="*/ 74 w 80"/>
                  <a:gd name="T21" fmla="*/ 130 h 139"/>
                  <a:gd name="T22" fmla="*/ 80 w 80"/>
                  <a:gd name="T23" fmla="*/ 135 h 139"/>
                  <a:gd name="T24" fmla="*/ 74 w 80"/>
                  <a:gd name="T25" fmla="*/ 139 h 139"/>
                  <a:gd name="T26" fmla="*/ 5 w 80"/>
                  <a:gd name="T27" fmla="*/ 139 h 139"/>
                  <a:gd name="T28" fmla="*/ 0 w 80"/>
                  <a:gd name="T29" fmla="*/ 135 h 139"/>
                  <a:gd name="T30" fmla="*/ 3 w 80"/>
                  <a:gd name="T31" fmla="*/ 129 h 139"/>
                  <a:gd name="T32" fmla="*/ 42 w 80"/>
                  <a:gd name="T3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9">
                    <a:moveTo>
                      <a:pt x="42" y="77"/>
                    </a:moveTo>
                    <a:cubicBezTo>
                      <a:pt x="59" y="55"/>
                      <a:pt x="66" y="43"/>
                      <a:pt x="66" y="32"/>
                    </a:cubicBezTo>
                    <a:cubicBezTo>
                      <a:pt x="66" y="20"/>
                      <a:pt x="58" y="10"/>
                      <a:pt x="41" y="10"/>
                    </a:cubicBezTo>
                    <a:cubicBezTo>
                      <a:pt x="27" y="10"/>
                      <a:pt x="18" y="17"/>
                      <a:pt x="14" y="25"/>
                    </a:cubicBezTo>
                    <a:cubicBezTo>
                      <a:pt x="12" y="28"/>
                      <a:pt x="10" y="29"/>
                      <a:pt x="9" y="29"/>
                    </a:cubicBezTo>
                    <a:cubicBezTo>
                      <a:pt x="6" y="29"/>
                      <a:pt x="4" y="27"/>
                      <a:pt x="4" y="24"/>
                    </a:cubicBezTo>
                    <a:cubicBezTo>
                      <a:pt x="4" y="18"/>
                      <a:pt x="15" y="0"/>
                      <a:pt x="41" y="0"/>
                    </a:cubicBezTo>
                    <a:cubicBezTo>
                      <a:pt x="62" y="0"/>
                      <a:pt x="77" y="12"/>
                      <a:pt x="77" y="32"/>
                    </a:cubicBezTo>
                    <a:cubicBezTo>
                      <a:pt x="77" y="47"/>
                      <a:pt x="67" y="60"/>
                      <a:pt x="52" y="8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8" y="130"/>
                      <a:pt x="80" y="131"/>
                      <a:pt x="80" y="135"/>
                    </a:cubicBezTo>
                    <a:cubicBezTo>
                      <a:pt x="80" y="138"/>
                      <a:pt x="78" y="139"/>
                      <a:pt x="74" y="139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2" y="139"/>
                      <a:pt x="0" y="138"/>
                      <a:pt x="0" y="135"/>
                    </a:cubicBezTo>
                    <a:cubicBezTo>
                      <a:pt x="0" y="133"/>
                      <a:pt x="1" y="131"/>
                      <a:pt x="3" y="129"/>
                    </a:cubicBezTo>
                    <a:lnTo>
                      <a:pt x="42" y="77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D1512D85-7861-4B45-A021-25B73D82F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9575" y="2425701"/>
                <a:ext cx="352425" cy="531813"/>
              </a:xfrm>
              <a:custGeom>
                <a:avLst/>
                <a:gdLst>
                  <a:gd name="T0" fmla="*/ 94 w 94"/>
                  <a:gd name="T1" fmla="*/ 71 h 142"/>
                  <a:gd name="T2" fmla="*/ 47 w 94"/>
                  <a:gd name="T3" fmla="*/ 142 h 142"/>
                  <a:gd name="T4" fmla="*/ 0 w 94"/>
                  <a:gd name="T5" fmla="*/ 71 h 142"/>
                  <a:gd name="T6" fmla="*/ 47 w 94"/>
                  <a:gd name="T7" fmla="*/ 0 h 142"/>
                  <a:gd name="T8" fmla="*/ 94 w 94"/>
                  <a:gd name="T9" fmla="*/ 71 h 142"/>
                  <a:gd name="T10" fmla="*/ 11 w 94"/>
                  <a:gd name="T11" fmla="*/ 71 h 142"/>
                  <a:gd name="T12" fmla="*/ 47 w 94"/>
                  <a:gd name="T13" fmla="*/ 132 h 142"/>
                  <a:gd name="T14" fmla="*/ 84 w 94"/>
                  <a:gd name="T15" fmla="*/ 71 h 142"/>
                  <a:gd name="T16" fmla="*/ 47 w 94"/>
                  <a:gd name="T17" fmla="*/ 10 h 142"/>
                  <a:gd name="T18" fmla="*/ 11 w 94"/>
                  <a:gd name="T19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42">
                    <a:moveTo>
                      <a:pt x="94" y="71"/>
                    </a:moveTo>
                    <a:cubicBezTo>
                      <a:pt x="94" y="117"/>
                      <a:pt x="77" y="142"/>
                      <a:pt x="47" y="142"/>
                    </a:cubicBezTo>
                    <a:cubicBezTo>
                      <a:pt x="17" y="142"/>
                      <a:pt x="0" y="117"/>
                      <a:pt x="0" y="71"/>
                    </a:cubicBezTo>
                    <a:cubicBezTo>
                      <a:pt x="0" y="27"/>
                      <a:pt x="18" y="0"/>
                      <a:pt x="47" y="0"/>
                    </a:cubicBezTo>
                    <a:cubicBezTo>
                      <a:pt x="78" y="0"/>
                      <a:pt x="94" y="27"/>
                      <a:pt x="94" y="71"/>
                    </a:cubicBezTo>
                    <a:close/>
                    <a:moveTo>
                      <a:pt x="11" y="71"/>
                    </a:moveTo>
                    <a:cubicBezTo>
                      <a:pt x="11" y="109"/>
                      <a:pt x="24" y="132"/>
                      <a:pt x="47" y="132"/>
                    </a:cubicBezTo>
                    <a:cubicBezTo>
                      <a:pt x="71" y="132"/>
                      <a:pt x="84" y="109"/>
                      <a:pt x="84" y="71"/>
                    </a:cubicBezTo>
                    <a:cubicBezTo>
                      <a:pt x="84" y="35"/>
                      <a:pt x="71" y="10"/>
                      <a:pt x="47" y="10"/>
                    </a:cubicBezTo>
                    <a:cubicBezTo>
                      <a:pt x="24" y="10"/>
                      <a:pt x="11" y="35"/>
                      <a:pt x="11" y="71"/>
                    </a:cubicBez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0402C9DD-0D28-435E-86E2-2EFF9FA5D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725" y="2425701"/>
                <a:ext cx="300037" cy="520700"/>
              </a:xfrm>
              <a:custGeom>
                <a:avLst/>
                <a:gdLst>
                  <a:gd name="T0" fmla="*/ 43 w 80"/>
                  <a:gd name="T1" fmla="*/ 77 h 139"/>
                  <a:gd name="T2" fmla="*/ 67 w 80"/>
                  <a:gd name="T3" fmla="*/ 32 h 139"/>
                  <a:gd name="T4" fmla="*/ 41 w 80"/>
                  <a:gd name="T5" fmla="*/ 10 h 139"/>
                  <a:gd name="T6" fmla="*/ 14 w 80"/>
                  <a:gd name="T7" fmla="*/ 25 h 139"/>
                  <a:gd name="T8" fmla="*/ 9 w 80"/>
                  <a:gd name="T9" fmla="*/ 29 h 139"/>
                  <a:gd name="T10" fmla="*/ 4 w 80"/>
                  <a:gd name="T11" fmla="*/ 24 h 139"/>
                  <a:gd name="T12" fmla="*/ 41 w 80"/>
                  <a:gd name="T13" fmla="*/ 0 h 139"/>
                  <a:gd name="T14" fmla="*/ 77 w 80"/>
                  <a:gd name="T15" fmla="*/ 32 h 139"/>
                  <a:gd name="T16" fmla="*/ 52 w 80"/>
                  <a:gd name="T17" fmla="*/ 80 h 139"/>
                  <a:gd name="T18" fmla="*/ 15 w 80"/>
                  <a:gd name="T19" fmla="*/ 130 h 139"/>
                  <a:gd name="T20" fmla="*/ 74 w 80"/>
                  <a:gd name="T21" fmla="*/ 130 h 139"/>
                  <a:gd name="T22" fmla="*/ 80 w 80"/>
                  <a:gd name="T23" fmla="*/ 135 h 139"/>
                  <a:gd name="T24" fmla="*/ 74 w 80"/>
                  <a:gd name="T25" fmla="*/ 139 h 139"/>
                  <a:gd name="T26" fmla="*/ 6 w 80"/>
                  <a:gd name="T27" fmla="*/ 139 h 139"/>
                  <a:gd name="T28" fmla="*/ 0 w 80"/>
                  <a:gd name="T29" fmla="*/ 135 h 139"/>
                  <a:gd name="T30" fmla="*/ 3 w 80"/>
                  <a:gd name="T31" fmla="*/ 129 h 139"/>
                  <a:gd name="T32" fmla="*/ 43 w 80"/>
                  <a:gd name="T3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9">
                    <a:moveTo>
                      <a:pt x="43" y="77"/>
                    </a:moveTo>
                    <a:cubicBezTo>
                      <a:pt x="60" y="55"/>
                      <a:pt x="67" y="43"/>
                      <a:pt x="67" y="32"/>
                    </a:cubicBezTo>
                    <a:cubicBezTo>
                      <a:pt x="67" y="20"/>
                      <a:pt x="58" y="10"/>
                      <a:pt x="41" y="10"/>
                    </a:cubicBezTo>
                    <a:cubicBezTo>
                      <a:pt x="27" y="10"/>
                      <a:pt x="19" y="17"/>
                      <a:pt x="14" y="25"/>
                    </a:cubicBezTo>
                    <a:cubicBezTo>
                      <a:pt x="13" y="28"/>
                      <a:pt x="11" y="29"/>
                      <a:pt x="9" y="29"/>
                    </a:cubicBezTo>
                    <a:cubicBezTo>
                      <a:pt x="6" y="29"/>
                      <a:pt x="4" y="27"/>
                      <a:pt x="4" y="24"/>
                    </a:cubicBezTo>
                    <a:cubicBezTo>
                      <a:pt x="4" y="18"/>
                      <a:pt x="15" y="0"/>
                      <a:pt x="41" y="0"/>
                    </a:cubicBezTo>
                    <a:cubicBezTo>
                      <a:pt x="62" y="0"/>
                      <a:pt x="77" y="12"/>
                      <a:pt x="77" y="32"/>
                    </a:cubicBezTo>
                    <a:cubicBezTo>
                      <a:pt x="77" y="47"/>
                      <a:pt x="68" y="60"/>
                      <a:pt x="52" y="80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8" y="130"/>
                      <a:pt x="80" y="131"/>
                      <a:pt x="80" y="135"/>
                    </a:cubicBezTo>
                    <a:cubicBezTo>
                      <a:pt x="80" y="138"/>
                      <a:pt x="78" y="139"/>
                      <a:pt x="74" y="139"/>
                    </a:cubicBezTo>
                    <a:cubicBezTo>
                      <a:pt x="6" y="139"/>
                      <a:pt x="6" y="139"/>
                      <a:pt x="6" y="139"/>
                    </a:cubicBezTo>
                    <a:cubicBezTo>
                      <a:pt x="3" y="139"/>
                      <a:pt x="0" y="138"/>
                      <a:pt x="0" y="135"/>
                    </a:cubicBezTo>
                    <a:cubicBezTo>
                      <a:pt x="0" y="133"/>
                      <a:pt x="1" y="131"/>
                      <a:pt x="3" y="129"/>
                    </a:cubicBezTo>
                    <a:lnTo>
                      <a:pt x="43" y="77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8797DF7A-BBB4-4BB6-8968-321FD5DF7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550" y="2425701"/>
                <a:ext cx="300037" cy="520700"/>
              </a:xfrm>
              <a:custGeom>
                <a:avLst/>
                <a:gdLst>
                  <a:gd name="T0" fmla="*/ 43 w 80"/>
                  <a:gd name="T1" fmla="*/ 77 h 139"/>
                  <a:gd name="T2" fmla="*/ 67 w 80"/>
                  <a:gd name="T3" fmla="*/ 32 h 139"/>
                  <a:gd name="T4" fmla="*/ 41 w 80"/>
                  <a:gd name="T5" fmla="*/ 10 h 139"/>
                  <a:gd name="T6" fmla="*/ 14 w 80"/>
                  <a:gd name="T7" fmla="*/ 25 h 139"/>
                  <a:gd name="T8" fmla="*/ 9 w 80"/>
                  <a:gd name="T9" fmla="*/ 29 h 139"/>
                  <a:gd name="T10" fmla="*/ 4 w 80"/>
                  <a:gd name="T11" fmla="*/ 24 h 139"/>
                  <a:gd name="T12" fmla="*/ 41 w 80"/>
                  <a:gd name="T13" fmla="*/ 0 h 139"/>
                  <a:gd name="T14" fmla="*/ 77 w 80"/>
                  <a:gd name="T15" fmla="*/ 32 h 139"/>
                  <a:gd name="T16" fmla="*/ 52 w 80"/>
                  <a:gd name="T17" fmla="*/ 80 h 139"/>
                  <a:gd name="T18" fmla="*/ 15 w 80"/>
                  <a:gd name="T19" fmla="*/ 130 h 139"/>
                  <a:gd name="T20" fmla="*/ 74 w 80"/>
                  <a:gd name="T21" fmla="*/ 130 h 139"/>
                  <a:gd name="T22" fmla="*/ 80 w 80"/>
                  <a:gd name="T23" fmla="*/ 135 h 139"/>
                  <a:gd name="T24" fmla="*/ 74 w 80"/>
                  <a:gd name="T25" fmla="*/ 139 h 139"/>
                  <a:gd name="T26" fmla="*/ 5 w 80"/>
                  <a:gd name="T27" fmla="*/ 139 h 139"/>
                  <a:gd name="T28" fmla="*/ 0 w 80"/>
                  <a:gd name="T29" fmla="*/ 135 h 139"/>
                  <a:gd name="T30" fmla="*/ 3 w 80"/>
                  <a:gd name="T31" fmla="*/ 129 h 139"/>
                  <a:gd name="T32" fmla="*/ 43 w 80"/>
                  <a:gd name="T3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9">
                    <a:moveTo>
                      <a:pt x="43" y="77"/>
                    </a:moveTo>
                    <a:cubicBezTo>
                      <a:pt x="60" y="55"/>
                      <a:pt x="67" y="43"/>
                      <a:pt x="67" y="32"/>
                    </a:cubicBezTo>
                    <a:cubicBezTo>
                      <a:pt x="67" y="20"/>
                      <a:pt x="58" y="10"/>
                      <a:pt x="41" y="10"/>
                    </a:cubicBezTo>
                    <a:cubicBezTo>
                      <a:pt x="27" y="10"/>
                      <a:pt x="19" y="17"/>
                      <a:pt x="14" y="25"/>
                    </a:cubicBezTo>
                    <a:cubicBezTo>
                      <a:pt x="13" y="28"/>
                      <a:pt x="11" y="29"/>
                      <a:pt x="9" y="29"/>
                    </a:cubicBezTo>
                    <a:cubicBezTo>
                      <a:pt x="6" y="29"/>
                      <a:pt x="4" y="27"/>
                      <a:pt x="4" y="24"/>
                    </a:cubicBezTo>
                    <a:cubicBezTo>
                      <a:pt x="4" y="18"/>
                      <a:pt x="15" y="0"/>
                      <a:pt x="41" y="0"/>
                    </a:cubicBezTo>
                    <a:cubicBezTo>
                      <a:pt x="62" y="0"/>
                      <a:pt x="77" y="12"/>
                      <a:pt x="77" y="32"/>
                    </a:cubicBezTo>
                    <a:cubicBezTo>
                      <a:pt x="77" y="47"/>
                      <a:pt x="68" y="60"/>
                      <a:pt x="52" y="80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8" y="130"/>
                      <a:pt x="80" y="131"/>
                      <a:pt x="80" y="135"/>
                    </a:cubicBezTo>
                    <a:cubicBezTo>
                      <a:pt x="80" y="138"/>
                      <a:pt x="78" y="139"/>
                      <a:pt x="74" y="139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3" y="139"/>
                      <a:pt x="0" y="138"/>
                      <a:pt x="0" y="135"/>
                    </a:cubicBezTo>
                    <a:cubicBezTo>
                      <a:pt x="0" y="133"/>
                      <a:pt x="1" y="131"/>
                      <a:pt x="3" y="129"/>
                    </a:cubicBezTo>
                    <a:lnTo>
                      <a:pt x="43" y="77"/>
                    </a:lnTo>
                    <a:close/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E98AAD6D-81CC-4211-98DB-6641019F999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40" y="5879589"/>
            <a:ext cx="768009" cy="470877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D70B54D-5879-4FAD-9D9F-B8E6B21B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529" y="6411139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168720D-9287-4ED3-9BE2-394BF571D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1519" y="5681369"/>
            <a:ext cx="1292602" cy="7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8455211" y="6439647"/>
            <a:ext cx="231589" cy="231589"/>
          </a:xfrm>
          <a:prstGeom prst="ellipse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582919" y="699015"/>
            <a:ext cx="444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CONTEXTE</a:t>
            </a:r>
            <a:endParaRPr lang="fr-FR" sz="3600" dirty="0">
              <a:solidFill>
                <a:srgbClr val="3FA54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2165" y="1902841"/>
            <a:ext cx="3581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562825" y="6365975"/>
            <a:ext cx="2133600" cy="365125"/>
          </a:xfrm>
        </p:spPr>
        <p:txBody>
          <a:bodyPr/>
          <a:lstStyle/>
          <a:p>
            <a:fld id="{5AE8EA1A-A1F1-1F45-81D2-D7F7549096B5}" type="slidenum">
              <a:rPr lang="fr-FR" sz="1000" smtClean="0">
                <a:solidFill>
                  <a:srgbClr val="FFFFFF"/>
                </a:solidFill>
              </a:rPr>
              <a:t>2</a:t>
            </a:fld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441B4-5906-4E7A-AFDE-972CFFB8BD13}"/>
              </a:ext>
            </a:extLst>
          </p:cNvPr>
          <p:cNvSpPr/>
          <p:nvPr/>
        </p:nvSpPr>
        <p:spPr>
          <a:xfrm>
            <a:off x="171435" y="96687"/>
            <a:ext cx="7437380" cy="685511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b="1" dirty="0"/>
          </a:p>
        </p:txBody>
      </p:sp>
      <p:pic>
        <p:nvPicPr>
          <p:cNvPr id="4" name="Image 3" descr="logo papeterie.jpg">
            <a:hlinkClick r:id="rId3" action="ppaction://hlinksldjump"/>
            <a:extLst>
              <a:ext uri="{FF2B5EF4-FFF2-40B4-BE49-F238E27FC236}">
                <a16:creationId xmlns:a16="http://schemas.microsoft.com/office/drawing/2014/main" id="{6E136EAD-0A42-45F7-B961-5E5BD7E12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7233"/>
            <a:ext cx="1241440" cy="5343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17146E-42C5-4B43-A81C-8B17DFF3819A}"/>
              </a:ext>
            </a:extLst>
          </p:cNvPr>
          <p:cNvSpPr/>
          <p:nvPr/>
        </p:nvSpPr>
        <p:spPr>
          <a:xfrm>
            <a:off x="171435" y="233324"/>
            <a:ext cx="7676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VIGILANCE SENIOR – Mieux vous accompagner à domicile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607F2E-42EA-827C-ABCC-C87A9F70FAD7}"/>
              </a:ext>
            </a:extLst>
          </p:cNvPr>
          <p:cNvSpPr txBox="1"/>
          <p:nvPr/>
        </p:nvSpPr>
        <p:spPr>
          <a:xfrm>
            <a:off x="171435" y="1195996"/>
            <a:ext cx="407517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1F497D"/>
                </a:solidFill>
              </a:rPr>
              <a:t>Suivre votre forme </a:t>
            </a:r>
            <a:r>
              <a:rPr lang="fr-FR" sz="2000" dirty="0">
                <a:solidFill>
                  <a:srgbClr val="1F497D"/>
                </a:solidFill>
              </a:rPr>
              <a:t>par une veille régulière des intervenants à domicile formés</a:t>
            </a: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1F497D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1F497D"/>
                </a:solidFill>
              </a:rPr>
              <a:t>Mobiliser les professionnels </a:t>
            </a:r>
            <a:r>
              <a:rPr lang="fr-FR" sz="2000" dirty="0">
                <a:solidFill>
                  <a:srgbClr val="1F497D"/>
                </a:solidFill>
              </a:rPr>
              <a:t>de santé et acteurs médico-sociaux pour un accompagnement adapté à vos besoins</a:t>
            </a: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1F497D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1F497D"/>
                </a:solidFill>
              </a:rPr>
              <a:t>Un service rassurant pour vous </a:t>
            </a:r>
            <a:r>
              <a:rPr lang="fr-FR" sz="2000" dirty="0">
                <a:solidFill>
                  <a:srgbClr val="1F497D"/>
                </a:solidFill>
              </a:rPr>
              <a:t>et vos proches pour vous permettre de rester chez vous le plus longtemps possible</a:t>
            </a: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1F497D"/>
              </a:solidFill>
            </a:endParaRPr>
          </a:p>
          <a:p>
            <a:pPr marL="285750" indent="-285750" algn="just"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Espace réservé du pied de page 1">
            <a:extLst>
              <a:ext uri="{FF2B5EF4-FFF2-40B4-BE49-F238E27FC236}">
                <a16:creationId xmlns:a16="http://schemas.microsoft.com/office/drawing/2014/main" id="{CF36C0E7-22A7-351C-1C4B-4CBE73B1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796" y="6514934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9F9E6E-B85E-E696-BCB7-09745FA86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952" y="904666"/>
            <a:ext cx="4000893" cy="55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455211" y="6439647"/>
            <a:ext cx="231589" cy="231589"/>
          </a:xfrm>
          <a:prstGeom prst="ellipse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 papeteri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7233"/>
            <a:ext cx="1241440" cy="534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37" y="62865"/>
            <a:ext cx="7573529" cy="685511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4586" y="152542"/>
            <a:ext cx="7883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VIGILANCE SENIOR – Une attention sur votre forme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62825" y="6375600"/>
            <a:ext cx="2133600" cy="365125"/>
          </a:xfrm>
        </p:spPr>
        <p:txBody>
          <a:bodyPr/>
          <a:lstStyle/>
          <a:p>
            <a:fld id="{5AE8EA1A-A1F1-1F45-81D2-D7F7549096B5}" type="slidenum">
              <a:rPr lang="fr-FR" sz="1000" smtClean="0">
                <a:solidFill>
                  <a:srgbClr val="FFFFFF"/>
                </a:solidFill>
              </a:rPr>
              <a:t>3</a:t>
            </a:fld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E0C278-3C37-6D56-F659-A9F33F546AD3}"/>
              </a:ext>
            </a:extLst>
          </p:cNvPr>
          <p:cNvSpPr/>
          <p:nvPr/>
        </p:nvSpPr>
        <p:spPr>
          <a:xfrm>
            <a:off x="269507" y="1341661"/>
            <a:ext cx="62817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1F497D"/>
                </a:solidFill>
              </a:rPr>
              <a:t>Appréciation par les aides à domicile de </a:t>
            </a:r>
            <a:r>
              <a:rPr lang="fr-FR" sz="2000" b="1" dirty="0">
                <a:solidFill>
                  <a:srgbClr val="1F497D"/>
                </a:solidFill>
              </a:rPr>
              <a:t>votre état général </a:t>
            </a:r>
            <a:r>
              <a:rPr lang="fr-FR" sz="2000" dirty="0">
                <a:solidFill>
                  <a:srgbClr val="1F497D"/>
                </a:solidFill>
              </a:rPr>
              <a:t>(mobilité, état physique, appétit, moral…) sur l’application de son téléphone professionnel</a:t>
            </a:r>
            <a:endParaRPr lang="fr-FR" sz="1000" dirty="0">
              <a:solidFill>
                <a:srgbClr val="1F497D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1F497D"/>
                </a:solidFill>
              </a:rPr>
              <a:t>En cas d’une baisse de forme, un </a:t>
            </a:r>
            <a:r>
              <a:rPr lang="fr-FR" sz="2000" b="1" dirty="0">
                <a:solidFill>
                  <a:srgbClr val="1F497D"/>
                </a:solidFill>
              </a:rPr>
              <a:t>dispositif de suivi </a:t>
            </a:r>
            <a:r>
              <a:rPr lang="fr-FR" sz="2000" dirty="0">
                <a:solidFill>
                  <a:srgbClr val="1F497D"/>
                </a:solidFill>
              </a:rPr>
              <a:t>avec votre accord pourra se mettre en place</a:t>
            </a: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1F497D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1F497D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1F497D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3FA549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1F497D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EF4032-E0A8-4965-958C-5B292A6B1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764" y="1924813"/>
            <a:ext cx="1618227" cy="30473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396D83-36E1-A7E7-C5BA-BD582C1F5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01" y="5659356"/>
            <a:ext cx="6492803" cy="835224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CAABFA03-9628-F98B-238D-573891D5B2E2}"/>
              </a:ext>
            </a:extLst>
          </p:cNvPr>
          <p:cNvSpPr/>
          <p:nvPr/>
        </p:nvSpPr>
        <p:spPr>
          <a:xfrm>
            <a:off x="1212209" y="3239418"/>
            <a:ext cx="327170" cy="652502"/>
          </a:xfrm>
          <a:prstGeom prst="downArrow">
            <a:avLst/>
          </a:prstGeom>
          <a:solidFill>
            <a:srgbClr val="3FA5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279207B3-0B2A-07CD-A4BF-62317F220BE4}"/>
              </a:ext>
            </a:extLst>
          </p:cNvPr>
          <p:cNvSpPr/>
          <p:nvPr/>
        </p:nvSpPr>
        <p:spPr>
          <a:xfrm>
            <a:off x="3258358" y="3239418"/>
            <a:ext cx="327170" cy="652502"/>
          </a:xfrm>
          <a:prstGeom prst="downArrow">
            <a:avLst/>
          </a:prstGeom>
          <a:solidFill>
            <a:srgbClr val="3FA5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371AACE2-F410-D1B8-9F9D-C818E5D136C3}"/>
              </a:ext>
            </a:extLst>
          </p:cNvPr>
          <p:cNvSpPr/>
          <p:nvPr/>
        </p:nvSpPr>
        <p:spPr>
          <a:xfrm>
            <a:off x="5231304" y="3239418"/>
            <a:ext cx="327170" cy="652502"/>
          </a:xfrm>
          <a:prstGeom prst="downArrow">
            <a:avLst/>
          </a:prstGeom>
          <a:solidFill>
            <a:srgbClr val="3FA5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B38222-DB46-14B6-2E40-F6D6E02AE613}"/>
              </a:ext>
            </a:extLst>
          </p:cNvPr>
          <p:cNvSpPr txBox="1"/>
          <p:nvPr/>
        </p:nvSpPr>
        <p:spPr>
          <a:xfrm>
            <a:off x="761717" y="4100092"/>
            <a:ext cx="1445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FA549"/>
              </a:buClr>
            </a:pPr>
            <a:r>
              <a:rPr lang="fr-FR" sz="2000" b="1" dirty="0">
                <a:solidFill>
                  <a:srgbClr val="1F497D"/>
                </a:solidFill>
              </a:rPr>
              <a:t>Renforcer</a:t>
            </a:r>
            <a:r>
              <a:rPr lang="fr-FR" sz="2000" dirty="0">
                <a:solidFill>
                  <a:srgbClr val="1F497D"/>
                </a:solidFill>
              </a:rPr>
              <a:t> le lien social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BC9983-216A-AA03-95A2-B60732A0BFB3}"/>
              </a:ext>
            </a:extLst>
          </p:cNvPr>
          <p:cNvSpPr txBox="1"/>
          <p:nvPr/>
        </p:nvSpPr>
        <p:spPr>
          <a:xfrm>
            <a:off x="2575421" y="4092005"/>
            <a:ext cx="19965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FA549"/>
              </a:buClr>
            </a:pPr>
            <a:r>
              <a:rPr lang="fr-FR" sz="2000" b="1" dirty="0">
                <a:solidFill>
                  <a:srgbClr val="1F497D"/>
                </a:solidFill>
              </a:rPr>
              <a:t>Orienter</a:t>
            </a:r>
            <a:r>
              <a:rPr lang="fr-FR" sz="2000" dirty="0">
                <a:solidFill>
                  <a:srgbClr val="1F497D"/>
                </a:solidFill>
              </a:rPr>
              <a:t> vers un professionnel de santé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6C8A4B-8246-1EBD-B02E-03D138CBEF8C}"/>
              </a:ext>
            </a:extLst>
          </p:cNvPr>
          <p:cNvSpPr txBox="1"/>
          <p:nvPr/>
        </p:nvSpPr>
        <p:spPr>
          <a:xfrm>
            <a:off x="4823514" y="4092004"/>
            <a:ext cx="1872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FA549"/>
              </a:buClr>
            </a:pPr>
            <a:r>
              <a:rPr lang="fr-FR" sz="2000" b="1" dirty="0">
                <a:solidFill>
                  <a:srgbClr val="1F497D"/>
                </a:solidFill>
              </a:rPr>
              <a:t>Adapter</a:t>
            </a:r>
            <a:r>
              <a:rPr lang="fr-FR" sz="2000" dirty="0">
                <a:solidFill>
                  <a:srgbClr val="1F497D"/>
                </a:solidFill>
              </a:rPr>
              <a:t> votre prise en charge</a:t>
            </a:r>
          </a:p>
        </p:txBody>
      </p:sp>
      <p:sp>
        <p:nvSpPr>
          <p:cNvPr id="18" name="Espace réservé du pied de page 1">
            <a:extLst>
              <a:ext uri="{FF2B5EF4-FFF2-40B4-BE49-F238E27FC236}">
                <a16:creationId xmlns:a16="http://schemas.microsoft.com/office/drawing/2014/main" id="{68E46209-6EE1-5E4B-7E60-3379C01A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866" y="6389066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49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455211" y="6439647"/>
            <a:ext cx="231589" cy="231589"/>
          </a:xfrm>
          <a:prstGeom prst="ellipse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 papeteri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7233"/>
            <a:ext cx="1241440" cy="534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377" y="87231"/>
            <a:ext cx="7251166" cy="685511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62825" y="6375600"/>
            <a:ext cx="2133600" cy="365125"/>
          </a:xfrm>
        </p:spPr>
        <p:txBody>
          <a:bodyPr/>
          <a:lstStyle/>
          <a:p>
            <a:fld id="{5AE8EA1A-A1F1-1F45-81D2-D7F7549096B5}" type="slidenum">
              <a:rPr lang="fr-FR" sz="1000" smtClean="0">
                <a:solidFill>
                  <a:srgbClr val="FFFFFF"/>
                </a:solidFill>
              </a:rPr>
              <a:t>4</a:t>
            </a:fld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55D7D99-A6AB-4C78-9503-7B9A1FED81AF}"/>
              </a:ext>
            </a:extLst>
          </p:cNvPr>
          <p:cNvSpPr>
            <a:spLocks noGrp="1"/>
          </p:cNvSpPr>
          <p:nvPr/>
        </p:nvSpPr>
        <p:spPr>
          <a:xfrm>
            <a:off x="66" y="-232794"/>
            <a:ext cx="8351779" cy="120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>
                    <a:lumMod val="95000"/>
                  </a:schemeClr>
                </a:solidFill>
              </a:rPr>
              <a:t>VIGILANCE SENIOR - Rôle clé des intervenants à domicile</a:t>
            </a:r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8559" y="1412796"/>
            <a:ext cx="69205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dirty="0">
                <a:solidFill>
                  <a:srgbClr val="1F497D"/>
                </a:solidFill>
                <a:latin typeface="Calibri" panose="020F0502020204030204" pitchFamily="34" charset="0"/>
              </a:rPr>
              <a:t>Les intervenants à domicile sont les plus proches et les plus aptes à constater et intervenir :</a:t>
            </a:r>
          </a:p>
          <a:p>
            <a:pPr>
              <a:spcBef>
                <a:spcPts val="600"/>
              </a:spcBef>
            </a:pPr>
            <a:endParaRPr lang="fr-FR" sz="24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1F497D"/>
                </a:solidFill>
                <a:latin typeface="Calibri" panose="020F0502020204030204" pitchFamily="34" charset="0"/>
              </a:rPr>
              <a:t>Passages fréquents, prolongés et réguliers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1F497D"/>
                </a:solidFill>
                <a:latin typeface="Calibri" panose="020F0502020204030204" pitchFamily="34" charset="0"/>
              </a:rPr>
              <a:t>Système d’alerte proposé simple et rapide à mettre en œuvre, utilisant une technique validée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86E97-E56A-4A2E-962E-31886004A800}"/>
              </a:ext>
            </a:extLst>
          </p:cNvPr>
          <p:cNvSpPr/>
          <p:nvPr/>
        </p:nvSpPr>
        <p:spPr>
          <a:xfrm>
            <a:off x="394283" y="4932690"/>
            <a:ext cx="8486699" cy="7901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rgbClr val="1F497D"/>
                </a:solidFill>
                <a:latin typeface="Calibri" panose="020F0502020204030204" pitchFamily="34" charset="0"/>
              </a:rPr>
              <a:t>1500 aides à domicile formées : fragilité, outil technologique, alerte, processus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FE2013-A6E6-3F0C-8087-5EB4E926F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32" y="5742526"/>
            <a:ext cx="6492803" cy="835224"/>
          </a:xfrm>
          <a:prstGeom prst="rect">
            <a:avLst/>
          </a:prstGeom>
        </p:spPr>
      </p:pic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C2403C87-B059-9D93-444B-E0875D02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866" y="6389066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63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455211" y="6439647"/>
            <a:ext cx="231589" cy="231589"/>
          </a:xfrm>
          <a:prstGeom prst="ellipse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 papeteri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7233"/>
            <a:ext cx="1241440" cy="534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38" y="48469"/>
            <a:ext cx="7251166" cy="685511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5401" y="123963"/>
            <a:ext cx="6663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VIGILANCE SENIOR – Pour qui ?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62825" y="6375600"/>
            <a:ext cx="2133600" cy="365125"/>
          </a:xfrm>
        </p:spPr>
        <p:txBody>
          <a:bodyPr/>
          <a:lstStyle/>
          <a:p>
            <a:fld id="{5AE8EA1A-A1F1-1F45-81D2-D7F7549096B5}" type="slidenum">
              <a:rPr lang="fr-FR" sz="1000" smtClean="0">
                <a:solidFill>
                  <a:srgbClr val="FFFFFF"/>
                </a:solidFill>
              </a:rPr>
              <a:t>5</a:t>
            </a:fld>
            <a:endParaRPr lang="fr-FR" sz="1000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F52A7FC-6B53-AD58-3535-0A7DEFE3B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72789" y="766400"/>
            <a:ext cx="4881219" cy="2366652"/>
          </a:xfr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F623C9-A326-4A09-B8EC-1E3D5C8780E1}"/>
              </a:ext>
            </a:extLst>
          </p:cNvPr>
          <p:cNvSpPr txBox="1">
            <a:spLocks/>
          </p:cNvSpPr>
          <p:nvPr/>
        </p:nvSpPr>
        <p:spPr>
          <a:xfrm>
            <a:off x="310698" y="2286086"/>
            <a:ext cx="3037210" cy="33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D:\Utilisateurs\mmedou\AppData\Local\Microsoft\Windows\Temporary Internet Files\Content.Outlook\YOXO3QP3\ADMR_12_34_66_81_20200807.png">
            <a:extLst>
              <a:ext uri="{FF2B5EF4-FFF2-40B4-BE49-F238E27FC236}">
                <a16:creationId xmlns:a16="http://schemas.microsoft.com/office/drawing/2014/main" id="{A253CBEE-E238-400D-B918-66502AAC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56" y="3104824"/>
            <a:ext cx="5213343" cy="32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CC0BBCE-DA8E-EA65-378E-96061F692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94" y="5758673"/>
            <a:ext cx="6492803" cy="835224"/>
          </a:xfrm>
          <a:prstGeom prst="rect">
            <a:avLst/>
          </a:prstGeom>
        </p:spPr>
      </p:pic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F18232DC-D567-9148-3B58-9C3C3F9A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866" y="6389066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3F73606-85F0-AECD-A6BA-6E5108A986DD}"/>
              </a:ext>
            </a:extLst>
          </p:cNvPr>
          <p:cNvSpPr txBox="1"/>
          <p:nvPr/>
        </p:nvSpPr>
        <p:spPr>
          <a:xfrm>
            <a:off x="6367869" y="1051277"/>
            <a:ext cx="2726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376092"/>
                </a:solidFill>
                <a:latin typeface="Calibri" panose="020F0502020204030204" pitchFamily="34" charset="0"/>
              </a:rPr>
              <a:t>Piloté par les Fédérations ADMR de l’Hérault, Aveyron, Pyrénées Orientales</a:t>
            </a:r>
          </a:p>
          <a:p>
            <a:pPr algn="just"/>
            <a:endParaRPr lang="fr-FR" sz="2400" b="0" i="0" u="none" strike="noStrike" baseline="0" dirty="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228A47-09AA-2750-E4A5-C40E5D1EB02C}"/>
              </a:ext>
            </a:extLst>
          </p:cNvPr>
          <p:cNvSpPr txBox="1"/>
          <p:nvPr/>
        </p:nvSpPr>
        <p:spPr>
          <a:xfrm>
            <a:off x="6367869" y="3350524"/>
            <a:ext cx="27265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376092"/>
                </a:solidFill>
                <a:latin typeface="Calibri" panose="020F0502020204030204" pitchFamily="34" charset="0"/>
              </a:rPr>
              <a:t>En soutien de l’ARS, la CNAM, les représentants des professionnels de santé : médecins, infirmiers, kinésithérapeutes…</a:t>
            </a:r>
          </a:p>
          <a:p>
            <a:pPr algn="just"/>
            <a:endParaRPr lang="fr-FR" sz="2400" b="0" i="0" u="none" strike="noStrike" baseline="0" dirty="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4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455211" y="6439647"/>
            <a:ext cx="231589" cy="231589"/>
          </a:xfrm>
          <a:prstGeom prst="ellipse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 papeteri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7233"/>
            <a:ext cx="1241440" cy="534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38" y="48469"/>
            <a:ext cx="7251166" cy="685511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445" y="173345"/>
            <a:ext cx="7472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VIGILANCE SENIOR – Une coordination et un suivi ADMR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62825" y="6375600"/>
            <a:ext cx="2133600" cy="365125"/>
          </a:xfrm>
        </p:spPr>
        <p:txBody>
          <a:bodyPr/>
          <a:lstStyle/>
          <a:p>
            <a:fld id="{5AE8EA1A-A1F1-1F45-81D2-D7F7549096B5}" type="slidenum">
              <a:rPr lang="fr-FR" sz="1000" smtClean="0">
                <a:solidFill>
                  <a:srgbClr val="FFFFFF"/>
                </a:solidFill>
              </a:rPr>
              <a:t>6</a:t>
            </a:fld>
            <a:endParaRPr lang="fr-FR" sz="1000" dirty="0">
              <a:solidFill>
                <a:srgbClr val="FFFFFF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8811B5-B6E6-0535-E65A-75549A776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07" y="5540376"/>
            <a:ext cx="6492803" cy="8352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C39FFF-C2F0-3E57-033C-3086539C5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4" y="1243002"/>
            <a:ext cx="8883941" cy="4371996"/>
          </a:xfrm>
          <a:prstGeom prst="rect">
            <a:avLst/>
          </a:prstGeom>
        </p:spPr>
      </p:pic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936692DA-421F-1B0F-5D48-42DD5DF7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866" y="6389066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05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455211" y="6439647"/>
            <a:ext cx="231589" cy="231589"/>
          </a:xfrm>
          <a:prstGeom prst="ellipse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 papeteri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7233"/>
            <a:ext cx="1241440" cy="534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37" y="64475"/>
            <a:ext cx="7251166" cy="685511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5401" y="123963"/>
            <a:ext cx="6673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VIGILANCE SENIOR dans l’Hérault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62825" y="6375600"/>
            <a:ext cx="2133600" cy="365125"/>
          </a:xfrm>
        </p:spPr>
        <p:txBody>
          <a:bodyPr/>
          <a:lstStyle/>
          <a:p>
            <a:fld id="{5AE8EA1A-A1F1-1F45-81D2-D7F7549096B5}" type="slidenum">
              <a:rPr lang="fr-FR" sz="1000" smtClean="0">
                <a:solidFill>
                  <a:srgbClr val="FFFFFF"/>
                </a:solidFill>
              </a:rPr>
              <a:t>7</a:t>
            </a:fld>
            <a:endParaRPr lang="fr-FR" sz="1000" dirty="0">
              <a:solidFill>
                <a:srgbClr val="FFFFFF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8811B5-B6E6-0535-E65A-75549A776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1" y="5736404"/>
            <a:ext cx="6492803" cy="8352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C2D0529-3FB1-9EF3-FE40-4FD267D7FAF6}"/>
              </a:ext>
            </a:extLst>
          </p:cNvPr>
          <p:cNvSpPr txBox="1"/>
          <p:nvPr/>
        </p:nvSpPr>
        <p:spPr>
          <a:xfrm>
            <a:off x="348143" y="809474"/>
            <a:ext cx="833865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92D050"/>
                </a:solidFill>
                <a:latin typeface="Calibri" panose="020F0502020204030204" pitchFamily="34" charset="0"/>
              </a:rPr>
              <a:t>Aujourd’hui </a:t>
            </a:r>
            <a:endParaRPr lang="fr-FR" sz="2400" b="0" i="0" u="none" strike="noStrike" baseline="0" dirty="0">
              <a:solidFill>
                <a:srgbClr val="1C2331"/>
              </a:solidFill>
              <a:latin typeface="Calibri" panose="020F0502020204030204" pitchFamily="34" charset="0"/>
            </a:endParaRPr>
          </a:p>
          <a:p>
            <a:endParaRPr lang="fr-FR" sz="1000" b="0" i="0" u="none" strike="noStrike" baseline="0" dirty="0">
              <a:solidFill>
                <a:srgbClr val="1C2331"/>
              </a:solidFill>
              <a:latin typeface="Calibri" panose="020F0502020204030204" pitchFamily="34" charset="0"/>
            </a:endParaRPr>
          </a:p>
          <a:p>
            <a:r>
              <a:rPr lang="fr-FR" sz="2400" b="1" i="0" u="none" strike="noStrike" baseline="0" dirty="0">
                <a:solidFill>
                  <a:srgbClr val="3FA549"/>
                </a:solidFill>
                <a:latin typeface="Calibri" panose="020F0502020204030204" pitchFamily="34" charset="0"/>
              </a:rPr>
              <a:t>1127</a:t>
            </a:r>
            <a:r>
              <a:rPr lang="fr-FR" sz="2400" b="1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 seniors </a:t>
            </a:r>
            <a:r>
              <a:rPr lang="fr-FR" sz="2400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bénéficient de ce service</a:t>
            </a:r>
          </a:p>
          <a:p>
            <a:endParaRPr lang="fr-FR" sz="2400" dirty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r>
              <a:rPr lang="fr-FR" sz="2400" b="1" i="0" u="none" strike="noStrike" baseline="0" dirty="0">
                <a:solidFill>
                  <a:srgbClr val="3FA549"/>
                </a:solidFill>
                <a:latin typeface="Calibri" panose="020F0502020204030204" pitchFamily="34" charset="0"/>
              </a:rPr>
              <a:t>190 300 </a:t>
            </a:r>
            <a:r>
              <a:rPr lang="fr-FR" sz="2400" b="1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appréciations </a:t>
            </a:r>
            <a:endParaRPr lang="fr-FR" sz="2400" b="0" i="0" u="none" strike="noStrike" baseline="0" dirty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endParaRPr lang="fr-FR" sz="2400" b="0" i="0" u="none" strike="noStrike" baseline="0" dirty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r>
              <a:rPr lang="fr-FR" sz="2400" b="1" dirty="0">
                <a:solidFill>
                  <a:srgbClr val="3FA549"/>
                </a:solidFill>
                <a:latin typeface="Calibri" panose="020F0502020204030204" pitchFamily="34" charset="0"/>
              </a:rPr>
              <a:t>506</a:t>
            </a:r>
            <a:r>
              <a:rPr lang="fr-FR" sz="2400" b="1" dirty="0">
                <a:solidFill>
                  <a:srgbClr val="376092"/>
                </a:solidFill>
                <a:latin typeface="Calibri" panose="020F0502020204030204" pitchFamily="34" charset="0"/>
              </a:rPr>
              <a:t> seniors ont été accompagnés suite à une alerte</a:t>
            </a:r>
            <a:r>
              <a:rPr lang="fr-FR" sz="2400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			</a:t>
            </a:r>
            <a:endParaRPr lang="fr-FR" sz="2400" b="1" i="0" u="none" strike="noStrike" baseline="0" dirty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3FA549"/>
              </a:buClr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3FA549"/>
                </a:solidFill>
                <a:latin typeface="Calibri" panose="020F0502020204030204" pitchFamily="34" charset="0"/>
              </a:rPr>
              <a:t>223</a:t>
            </a:r>
            <a:r>
              <a:rPr lang="fr-FR" sz="2400" b="1" dirty="0">
                <a:solidFill>
                  <a:srgbClr val="376092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>
                <a:solidFill>
                  <a:srgbClr val="376092"/>
                </a:solidFill>
                <a:latin typeface="Calibri" panose="020F0502020204030204" pitchFamily="34" charset="0"/>
              </a:rPr>
              <a:t>ont bénéficié d’une prise en charge médicale</a:t>
            </a:r>
          </a:p>
          <a:p>
            <a:pPr marL="342900" indent="-342900">
              <a:buClr>
                <a:srgbClr val="3FA549"/>
              </a:buClr>
              <a:buFont typeface="Wingdings" panose="05000000000000000000" pitchFamily="2" charset="2"/>
              <a:buChar char="Ø"/>
            </a:pPr>
            <a:r>
              <a:rPr lang="fr-FR" sz="2400" b="1" i="0" u="none" strike="noStrike" baseline="0" dirty="0">
                <a:solidFill>
                  <a:srgbClr val="3FA549"/>
                </a:solidFill>
                <a:latin typeface="Calibri" panose="020F0502020204030204" pitchFamily="34" charset="0"/>
              </a:rPr>
              <a:t>66</a:t>
            </a:r>
            <a:r>
              <a:rPr lang="fr-FR" sz="2400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 ont </a:t>
            </a:r>
            <a:r>
              <a:rPr lang="fr-FR" sz="2400" dirty="0">
                <a:solidFill>
                  <a:srgbClr val="376092"/>
                </a:solidFill>
                <a:latin typeface="Calibri" panose="020F0502020204030204" pitchFamily="34" charset="0"/>
              </a:rPr>
              <a:t>bénéficié d’un changement de planning, d’un autre service médico-social, réévaluation du plan d’aide</a:t>
            </a:r>
          </a:p>
          <a:p>
            <a:pPr marL="342900" indent="-342900">
              <a:buClr>
                <a:srgbClr val="3FA549"/>
              </a:buClr>
              <a:buFont typeface="Wingdings" panose="05000000000000000000" pitchFamily="2" charset="2"/>
              <a:buChar char="Ø"/>
            </a:pPr>
            <a:r>
              <a:rPr lang="fr-FR" sz="2400" b="1" i="0" u="none" strike="noStrike" baseline="0" dirty="0">
                <a:solidFill>
                  <a:srgbClr val="3FA549"/>
                </a:solidFill>
                <a:latin typeface="Calibri" panose="020F0502020204030204" pitchFamily="34" charset="0"/>
              </a:rPr>
              <a:t>141</a:t>
            </a:r>
            <a:r>
              <a:rPr lang="fr-FR" sz="2400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 ont bénéficié d’un soutien </a:t>
            </a:r>
            <a:r>
              <a:rPr lang="fr-FR" sz="2400" dirty="0">
                <a:solidFill>
                  <a:srgbClr val="376092"/>
                </a:solidFill>
                <a:latin typeface="Calibri" panose="020F0502020204030204" pitchFamily="34" charset="0"/>
              </a:rPr>
              <a:t>familial</a:t>
            </a:r>
          </a:p>
          <a:p>
            <a:pPr marL="342900" indent="-342900">
              <a:buClr>
                <a:srgbClr val="3FA549"/>
              </a:buClr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Pour </a:t>
            </a:r>
            <a:r>
              <a:rPr lang="fr-FR" sz="2400" b="1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97</a:t>
            </a:r>
            <a:r>
              <a:rPr lang="fr-FR" sz="2400" i="0" u="none" strike="noStrike" baseline="0" dirty="0">
                <a:solidFill>
                  <a:srgbClr val="376092"/>
                </a:solidFill>
                <a:latin typeface="Calibri" panose="020F0502020204030204" pitchFamily="34" charset="0"/>
              </a:rPr>
              <a:t> personnes, leur état était passager avec une veille de l’ADMR</a:t>
            </a:r>
          </a:p>
          <a:p>
            <a:endParaRPr lang="fr-FR" sz="2400" b="0" i="0" u="none" strike="noStrike" baseline="0" dirty="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7985891A-08EC-93B5-9D83-E0A70400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866" y="6389066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36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455211" y="6439647"/>
            <a:ext cx="231589" cy="231589"/>
          </a:xfrm>
          <a:prstGeom prst="ellipse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 papeteri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7233"/>
            <a:ext cx="1241440" cy="534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37" y="64475"/>
            <a:ext cx="7251166" cy="685511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5401" y="123963"/>
            <a:ext cx="6673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VIGILANCE SENIOR, les +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62825" y="6375600"/>
            <a:ext cx="2133600" cy="365125"/>
          </a:xfrm>
        </p:spPr>
        <p:txBody>
          <a:bodyPr/>
          <a:lstStyle/>
          <a:p>
            <a:fld id="{5AE8EA1A-A1F1-1F45-81D2-D7F7549096B5}" type="slidenum">
              <a:rPr lang="fr-FR" sz="1000" smtClean="0">
                <a:solidFill>
                  <a:srgbClr val="FFFFFF"/>
                </a:solidFill>
              </a:rPr>
              <a:t>8</a:t>
            </a:fld>
            <a:endParaRPr lang="fr-FR" sz="1000" dirty="0">
              <a:solidFill>
                <a:srgbClr val="FFFFFF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8811B5-B6E6-0535-E65A-75549A776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00" y="5302605"/>
            <a:ext cx="6492803" cy="8352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C2D0529-3FB1-9EF3-FE40-4FD267D7FAF6}"/>
              </a:ext>
            </a:extLst>
          </p:cNvPr>
          <p:cNvSpPr txBox="1"/>
          <p:nvPr/>
        </p:nvSpPr>
        <p:spPr>
          <a:xfrm>
            <a:off x="402671" y="985575"/>
            <a:ext cx="833865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sz="1000" b="0" i="0" u="none" strike="noStrike" baseline="0" dirty="0">
              <a:solidFill>
                <a:srgbClr val="1C2331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400" b="1" dirty="0">
                <a:solidFill>
                  <a:srgbClr val="376092"/>
                </a:solidFill>
                <a:latin typeface="Calibri" panose="020F0502020204030204" pitchFamily="34" charset="0"/>
              </a:rPr>
              <a:t>Un service 100% personnalisé et gratuit pour vous </a:t>
            </a:r>
          </a:p>
          <a:p>
            <a:pPr algn="just"/>
            <a:endParaRPr lang="fr-FR" sz="2400" b="1" dirty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400" b="1" dirty="0">
                <a:solidFill>
                  <a:srgbClr val="376092"/>
                </a:solidFill>
                <a:latin typeface="Calibri" panose="020F0502020204030204" pitchFamily="34" charset="0"/>
              </a:rPr>
              <a:t>Une équipe rassurante qui s’adapte à votre rythme de vie</a:t>
            </a:r>
          </a:p>
          <a:p>
            <a:pPr algn="just"/>
            <a:endParaRPr lang="fr-FR" sz="2400" b="1" dirty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400" b="1" dirty="0">
                <a:solidFill>
                  <a:srgbClr val="376092"/>
                </a:solidFill>
                <a:latin typeface="Calibri" panose="020F0502020204030204" pitchFamily="34" charset="0"/>
              </a:rPr>
              <a:t>Une innovation dans le secteur de l’aide à domicile</a:t>
            </a:r>
          </a:p>
          <a:p>
            <a:pPr algn="just"/>
            <a:endParaRPr lang="fr-FR" sz="2400" b="1" dirty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400" b="1" dirty="0">
                <a:solidFill>
                  <a:srgbClr val="376092"/>
                </a:solidFill>
                <a:latin typeface="Calibri" panose="020F0502020204030204" pitchFamily="34" charset="0"/>
              </a:rPr>
              <a:t>Un dispositif conçu avec des médecins et validé* par les autorités de santé</a:t>
            </a:r>
          </a:p>
          <a:p>
            <a:pPr algn="just"/>
            <a:endParaRPr lang="fr-FR" sz="2400" b="0" i="0" u="none" strike="noStrike" baseline="0" dirty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solidFill>
                  <a:srgbClr val="376092"/>
                </a:solidFill>
                <a:latin typeface="Calibri" panose="020F0502020204030204" pitchFamily="34" charset="0"/>
              </a:rPr>
              <a:t>*Arrêté DG ARS n°2023 58 47 du 27.11.23 portant validation pour la généralisation du dispositif Vigilance Senior </a:t>
            </a: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742DF241-5700-DFAB-9DF2-B9113A49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866" y="6389066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20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455211" y="6439647"/>
            <a:ext cx="231589" cy="231589"/>
          </a:xfrm>
          <a:prstGeom prst="ellipse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 papeteri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7233"/>
            <a:ext cx="1241440" cy="5343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38" y="48469"/>
            <a:ext cx="7251166" cy="685511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5401" y="123963"/>
            <a:ext cx="5292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ADMR VIGILANCE SENIOR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62825" y="6375600"/>
            <a:ext cx="2133600" cy="365125"/>
          </a:xfrm>
        </p:spPr>
        <p:txBody>
          <a:bodyPr/>
          <a:lstStyle/>
          <a:p>
            <a:fld id="{5AE8EA1A-A1F1-1F45-81D2-D7F7549096B5}" type="slidenum">
              <a:rPr lang="fr-FR" sz="1000" smtClean="0">
                <a:solidFill>
                  <a:srgbClr val="FFFFFF"/>
                </a:solidFill>
              </a:rPr>
              <a:t>9</a:t>
            </a:fld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CF4741-47E4-428D-B5C7-42777DF010DB}"/>
              </a:ext>
            </a:extLst>
          </p:cNvPr>
          <p:cNvSpPr/>
          <p:nvPr/>
        </p:nvSpPr>
        <p:spPr>
          <a:xfrm>
            <a:off x="2298614" y="2516299"/>
            <a:ext cx="4958897" cy="1621353"/>
          </a:xfrm>
          <a:prstGeom prst="rect">
            <a:avLst/>
          </a:prstGeom>
          <a:solidFill>
            <a:srgbClr val="3FA5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A5518-802F-40DF-B286-B5F88B91A2AC}"/>
              </a:ext>
            </a:extLst>
          </p:cNvPr>
          <p:cNvSpPr/>
          <p:nvPr/>
        </p:nvSpPr>
        <p:spPr>
          <a:xfrm>
            <a:off x="2298614" y="2816995"/>
            <a:ext cx="5066951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3600" b="1" dirty="0">
                <a:solidFill>
                  <a:schemeClr val="bg1"/>
                </a:solidFill>
              </a:rPr>
              <a:t>Merci de votre attention 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C8EA07B-0D2C-4446-BC33-547010ED1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58" y="5695935"/>
            <a:ext cx="1286256" cy="743712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7DBC6C7-FE8E-495B-8A36-D36658871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099" y="5431153"/>
            <a:ext cx="2133600" cy="1056843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6A4FA2B-5667-0DE1-5858-4CA8D371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866" y="6389066"/>
            <a:ext cx="3528404" cy="365125"/>
          </a:xfrm>
        </p:spPr>
        <p:txBody>
          <a:bodyPr/>
          <a:lstStyle/>
          <a:p>
            <a:r>
              <a:rPr lang="it-IT" dirty="0"/>
              <a:t>Vigilance Senior – colloque Bien vieillir-PALAVAS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2360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A190A48EB8548BFC5C3BB0BE543C2" ma:contentTypeVersion="14" ma:contentTypeDescription="Crée un document." ma:contentTypeScope="" ma:versionID="3f64d64fdb4c038d131f6a8160508506">
  <xsd:schema xmlns:xsd="http://www.w3.org/2001/XMLSchema" xmlns:xs="http://www.w3.org/2001/XMLSchema" xmlns:p="http://schemas.microsoft.com/office/2006/metadata/properties" xmlns:ns3="a3e0085e-da99-469e-937a-92758ab76164" xmlns:ns4="db385422-8d4c-4009-ae49-addbe1d3ab38" targetNamespace="http://schemas.microsoft.com/office/2006/metadata/properties" ma:root="true" ma:fieldsID="b3bd8cdf0d3e7b2b49889b1d909e8a79" ns3:_="" ns4:_="">
    <xsd:import namespace="a3e0085e-da99-469e-937a-92758ab76164"/>
    <xsd:import namespace="db385422-8d4c-4009-ae49-addbe1d3ab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0085e-da99-469e-937a-92758ab76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5422-8d4c-4009-ae49-addbe1d3ab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e0085e-da99-469e-937a-92758ab76164" xsi:nil="true"/>
  </documentManagement>
</p:properties>
</file>

<file path=customXml/itemProps1.xml><?xml version="1.0" encoding="utf-8"?>
<ds:datastoreItem xmlns:ds="http://schemas.openxmlformats.org/officeDocument/2006/customXml" ds:itemID="{998DE108-6E86-4C29-8F60-6258B9FA7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CAD3FA-D6B1-4F88-AF18-BD4F12AC6B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e0085e-da99-469e-937a-92758ab76164"/>
    <ds:schemaRef ds:uri="db385422-8d4c-4009-ae49-addbe1d3ab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416994-ABC7-4244-BE70-6622BB7DAB7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3e0085e-da99-469e-937a-92758ab76164"/>
    <ds:schemaRef ds:uri="http://purl.org/dc/elements/1.1/"/>
    <ds:schemaRef ds:uri="http://schemas.microsoft.com/office/2006/metadata/properties"/>
    <ds:schemaRef ds:uri="db385422-8d4c-4009-ae49-addbe1d3ab3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</TotalTime>
  <Words>463</Words>
  <Application>Microsoft Macintosh PowerPoint</Application>
  <PresentationFormat>Affichage à l'écran (4:3)</PresentationFormat>
  <Paragraphs>84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Ulmann</dc:creator>
  <cp:lastModifiedBy>Michel NOGUÈS</cp:lastModifiedBy>
  <cp:revision>240</cp:revision>
  <cp:lastPrinted>2021-05-28T08:54:42Z</cp:lastPrinted>
  <dcterms:created xsi:type="dcterms:W3CDTF">2018-07-11T16:07:28Z</dcterms:created>
  <dcterms:modified xsi:type="dcterms:W3CDTF">2024-02-07T08:58:19Z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0x010100F97A190A48EB8548BFC5C3BB0BE543C2</vt:lpwstr>
  </property>
</Properties>
</file>