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5.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7"/>
  </p:notesMasterIdLst>
  <p:sldIdLst>
    <p:sldId id="258" r:id="rId2"/>
    <p:sldId id="3817" r:id="rId3"/>
    <p:sldId id="306" r:id="rId4"/>
    <p:sldId id="332" r:id="rId5"/>
    <p:sldId id="2141412171" r:id="rId6"/>
    <p:sldId id="3813" r:id="rId7"/>
    <p:sldId id="3801" r:id="rId8"/>
    <p:sldId id="447" r:id="rId9"/>
    <p:sldId id="3819" r:id="rId10"/>
    <p:sldId id="3807" r:id="rId11"/>
    <p:sldId id="474" r:id="rId12"/>
    <p:sldId id="3818" r:id="rId13"/>
    <p:sldId id="321" r:id="rId14"/>
    <p:sldId id="322" r:id="rId15"/>
    <p:sldId id="323" r:id="rId16"/>
    <p:sldId id="324" r:id="rId17"/>
    <p:sldId id="3815" r:id="rId18"/>
    <p:sldId id="3809" r:id="rId19"/>
    <p:sldId id="3854" r:id="rId20"/>
    <p:sldId id="336" r:id="rId21"/>
    <p:sldId id="3878" r:id="rId22"/>
    <p:sldId id="3859" r:id="rId23"/>
    <p:sldId id="2141412170" r:id="rId24"/>
    <p:sldId id="3814" r:id="rId25"/>
    <p:sldId id="344" r:id="rId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KEDA Catherine" initials="TC" lastIdx="1" clrIdx="0">
    <p:extLst>
      <p:ext uri="{19B8F6BF-5375-455C-9EA6-DF929625EA0E}">
        <p15:presenceInfo xmlns:p15="http://schemas.microsoft.com/office/powerpoint/2012/main" userId="S-1-5-21-771168771-453390946-965413785-1137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722F"/>
    <a:srgbClr val="EF7E70"/>
    <a:srgbClr val="506F8F"/>
    <a:srgbClr val="B4C7E8"/>
    <a:srgbClr val="B0CD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9" autoAdjust="0"/>
    <p:restoredTop sz="93878" autoAdjust="0"/>
  </p:normalViewPr>
  <p:slideViewPr>
    <p:cSldViewPr snapToGrid="0">
      <p:cViewPr varScale="1">
        <p:scale>
          <a:sx n="120" d="100"/>
          <a:sy n="120" d="100"/>
        </p:scale>
        <p:origin x="800" y="184"/>
      </p:cViewPr>
      <p:guideLst>
        <p:guide orient="horz" pos="2160"/>
        <p:guide pos="3840"/>
      </p:guideLst>
    </p:cSldViewPr>
  </p:slideViewPr>
  <p:notesTextViewPr>
    <p:cViewPr>
      <p:scale>
        <a:sx n="1" d="1"/>
        <a:sy n="1" d="1"/>
      </p:scale>
      <p:origin x="0" y="0"/>
    </p:cViewPr>
  </p:notesTextViewPr>
  <p:sorterViewPr>
    <p:cViewPr>
      <p:scale>
        <a:sx n="100" d="100"/>
        <a:sy n="100" d="100"/>
      </p:scale>
      <p:origin x="0" y="-142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055555555555557"/>
          <c:y val="0.10185185185185185"/>
          <c:w val="0.53888888888888886"/>
          <c:h val="0.89814814814814814"/>
        </c:manualLayout>
      </c:layout>
      <c:pieChart>
        <c:varyColors val="1"/>
        <c:ser>
          <c:idx val="0"/>
          <c:order val="0"/>
          <c:dPt>
            <c:idx val="0"/>
            <c:bubble3D val="0"/>
            <c:explosion val="3"/>
            <c:spPr>
              <a:solidFill>
                <a:schemeClr val="accent1"/>
              </a:solidFill>
              <a:ln w="19050">
                <a:solidFill>
                  <a:schemeClr val="lt1"/>
                </a:solidFill>
              </a:ln>
              <a:effectLst/>
            </c:spPr>
            <c:extLst>
              <c:ext xmlns:c16="http://schemas.microsoft.com/office/drawing/2014/chart" uri="{C3380CC4-5D6E-409C-BE32-E72D297353CC}">
                <c16:uniqueId val="{00000001-8C04-4082-A677-7CF1DDA62A7C}"/>
              </c:ext>
            </c:extLst>
          </c:dPt>
          <c:dPt>
            <c:idx val="1"/>
            <c:bubble3D val="0"/>
            <c:spPr>
              <a:solidFill>
                <a:srgbClr val="EF7E70"/>
              </a:solidFill>
              <a:ln w="19050">
                <a:solidFill>
                  <a:schemeClr val="lt1"/>
                </a:solidFill>
              </a:ln>
              <a:effectLst/>
            </c:spPr>
            <c:extLst>
              <c:ext xmlns:c16="http://schemas.microsoft.com/office/drawing/2014/chart" uri="{C3380CC4-5D6E-409C-BE32-E72D297353CC}">
                <c16:uniqueId val="{00000003-8C04-4082-A677-7CF1DDA62A7C}"/>
              </c:ext>
            </c:extLst>
          </c:dPt>
          <c:cat>
            <c:strRef>
              <c:f>Feuil1!$D$21:$D$22</c:f>
              <c:strCache>
                <c:ptCount val="2"/>
                <c:pt idx="0">
                  <c:v>Initiale</c:v>
                </c:pt>
                <c:pt idx="1">
                  <c:v>Suivi</c:v>
                </c:pt>
              </c:strCache>
            </c:strRef>
          </c:cat>
          <c:val>
            <c:numRef>
              <c:f>Feuil1!$E$21:$E$22</c:f>
              <c:numCache>
                <c:formatCode>General</c:formatCode>
                <c:ptCount val="2"/>
                <c:pt idx="0">
                  <c:v>31641</c:v>
                </c:pt>
                <c:pt idx="1">
                  <c:v>24737</c:v>
                </c:pt>
              </c:numCache>
            </c:numRef>
          </c:val>
          <c:extLst>
            <c:ext xmlns:c16="http://schemas.microsoft.com/office/drawing/2014/chart" uri="{C3380CC4-5D6E-409C-BE32-E72D297353CC}">
              <c16:uniqueId val="{00000004-8C04-4082-A677-7CF1DDA62A7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D4A-45FA-A6B3-3B874D697C7B}"/>
              </c:ext>
            </c:extLst>
          </c:dPt>
          <c:dPt>
            <c:idx val="1"/>
            <c:bubble3D val="0"/>
            <c:spPr>
              <a:solidFill>
                <a:srgbClr val="EF7E70"/>
              </a:solidFill>
              <a:ln w="19050">
                <a:solidFill>
                  <a:schemeClr val="lt1"/>
                </a:solidFill>
              </a:ln>
              <a:effectLst/>
            </c:spPr>
            <c:extLst>
              <c:ext xmlns:c16="http://schemas.microsoft.com/office/drawing/2014/chart" uri="{C3380CC4-5D6E-409C-BE32-E72D297353CC}">
                <c16:uniqueId val="{00000003-ED4A-45FA-A6B3-3B874D697C7B}"/>
              </c:ext>
            </c:extLst>
          </c:dPt>
          <c:cat>
            <c:strRef>
              <c:f>Feuil1!$C$50:$C$51</c:f>
              <c:strCache>
                <c:ptCount val="2"/>
                <c:pt idx="0">
                  <c:v>Initiale</c:v>
                </c:pt>
                <c:pt idx="1">
                  <c:v>Suivi</c:v>
                </c:pt>
              </c:strCache>
            </c:strRef>
          </c:cat>
          <c:val>
            <c:numRef>
              <c:f>Feuil1!$D$50:$D$51</c:f>
              <c:numCache>
                <c:formatCode>General</c:formatCode>
                <c:ptCount val="2"/>
                <c:pt idx="0">
                  <c:v>23529</c:v>
                </c:pt>
                <c:pt idx="1">
                  <c:v>21905</c:v>
                </c:pt>
              </c:numCache>
            </c:numRef>
          </c:val>
          <c:extLst>
            <c:ext xmlns:c16="http://schemas.microsoft.com/office/drawing/2014/chart" uri="{C3380CC4-5D6E-409C-BE32-E72D297353CC}">
              <c16:uniqueId val="{00000004-ED4A-45FA-A6B3-3B874D697C7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B0FF3E-9DD3-FA4D-B7C9-8324E79E9AA4}" type="datetimeFigureOut">
              <a:rPr lang="fr-FR" smtClean="0"/>
              <a:t>02/02/2024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3174B0-52FB-CD4A-A3F3-6C268CAC2D97}" type="slidenum">
              <a:rPr lang="fr-FR" smtClean="0"/>
              <a:t>‹N°›</a:t>
            </a:fld>
            <a:endParaRPr lang="fr-FR"/>
          </a:p>
        </p:txBody>
      </p:sp>
    </p:spTree>
    <p:extLst>
      <p:ext uri="{BB962C8B-B14F-4D97-AF65-F5344CB8AC3E}">
        <p14:creationId xmlns:p14="http://schemas.microsoft.com/office/powerpoint/2010/main" val="371729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Je vais vous présenter le</a:t>
            </a:r>
            <a:r>
              <a:rPr lang="fr-FR" baseline="0" dirty="0"/>
              <a:t> </a:t>
            </a:r>
            <a:r>
              <a:rPr lang="fr-FR" dirty="0"/>
              <a:t>programme ICOPE qui est un programme de prévention de la perte d’autonomie,</a:t>
            </a:r>
            <a:r>
              <a:rPr lang="fr-FR" baseline="0" dirty="0"/>
              <a:t>  élaboré par l’OMS. Ce programme s’appuie sur une analyse de la littérature réalisée par un panel de plus de 300 experts internationaux. </a:t>
            </a:r>
            <a:endParaRPr lang="fr-FR" b="1" strike="noStrike" baseline="0" dirty="0"/>
          </a:p>
          <a:p>
            <a:endParaRPr lang="fr-FR" dirty="0"/>
          </a:p>
        </p:txBody>
      </p:sp>
      <p:sp>
        <p:nvSpPr>
          <p:cNvPr id="4" name="Espace réservé du numéro de diapositive 3"/>
          <p:cNvSpPr>
            <a:spLocks noGrp="1"/>
          </p:cNvSpPr>
          <p:nvPr>
            <p:ph type="sldNum" sz="quarter" idx="10"/>
          </p:nvPr>
        </p:nvSpPr>
        <p:spPr/>
        <p:txBody>
          <a:bodyPr/>
          <a:lstStyle/>
          <a:p>
            <a:fld id="{6F3174B0-52FB-CD4A-A3F3-6C268CAC2D97}" type="slidenum">
              <a:rPr lang="fr-FR" smtClean="0"/>
              <a:t>1</a:t>
            </a:fld>
            <a:endParaRPr lang="fr-FR"/>
          </a:p>
        </p:txBody>
      </p:sp>
    </p:spTree>
    <p:extLst>
      <p:ext uri="{BB962C8B-B14F-4D97-AF65-F5344CB8AC3E}">
        <p14:creationId xmlns:p14="http://schemas.microsoft.com/office/powerpoint/2010/main" val="2903329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just" defTabSz="914400" rtl="0" eaLnBrk="1" fontAlgn="auto" latinLnBrk="0" hangingPunct="1">
              <a:lnSpc>
                <a:spcPct val="100000"/>
              </a:lnSpc>
              <a:spcBef>
                <a:spcPts val="400"/>
              </a:spcBef>
              <a:spcAft>
                <a:spcPts val="0"/>
              </a:spcAft>
              <a:buClr>
                <a:schemeClr val="accent2">
                  <a:lumMod val="75000"/>
                </a:schemeClr>
              </a:buClr>
              <a:buSzPts val="2000"/>
              <a:buFont typeface="Arial"/>
              <a:buNone/>
              <a:tabLst/>
              <a:defRPr/>
            </a:pPr>
            <a:r>
              <a:rPr lang="fr-FR" sz="1200" dirty="0">
                <a:solidFill>
                  <a:schemeClr val="dk1"/>
                </a:solidFill>
                <a:latin typeface="+mn-lt"/>
                <a:ea typeface="Calibri"/>
                <a:cs typeface="Calibri"/>
                <a:sym typeface="Calibri"/>
              </a:rPr>
              <a:t>Pour faciliter et généraliser l’utilisation du programme ICOPE, des outils numériques ont été́ développés. Ainsi, il est possible de réaliser l’étape1 à l’aide de:</a:t>
            </a:r>
            <a:endParaRPr lang="fr-FR" sz="1200" baseline="0" dirty="0">
              <a:solidFill>
                <a:schemeClr val="dk1"/>
              </a:solidFill>
              <a:latin typeface="+mn-lt"/>
              <a:ea typeface="Calibri"/>
              <a:cs typeface="Calibri"/>
              <a:sym typeface="Calibri"/>
            </a:endParaRPr>
          </a:p>
          <a:p>
            <a:pPr marL="171450" marR="0" lvl="0" indent="-171450" algn="just" defTabSz="914400" rtl="0" eaLnBrk="1" fontAlgn="auto" latinLnBrk="0" hangingPunct="1">
              <a:lnSpc>
                <a:spcPct val="100000"/>
              </a:lnSpc>
              <a:spcBef>
                <a:spcPts val="400"/>
              </a:spcBef>
              <a:spcAft>
                <a:spcPts val="0"/>
              </a:spcAft>
              <a:buClr>
                <a:schemeClr val="accent2">
                  <a:lumMod val="75000"/>
                </a:schemeClr>
              </a:buClr>
              <a:buSzPts val="2000"/>
              <a:buFontTx/>
              <a:buChar char="-"/>
              <a:tabLst/>
              <a:defRPr/>
            </a:pPr>
            <a:r>
              <a:rPr lang="fr-FR" sz="1200" b="1" dirty="0">
                <a:solidFill>
                  <a:schemeClr val="dk1"/>
                </a:solidFill>
                <a:latin typeface="+mn-lt"/>
                <a:ea typeface="Calibri"/>
                <a:cs typeface="Calibri"/>
                <a:sym typeface="Calibri"/>
              </a:rPr>
              <a:t>l’application </a:t>
            </a:r>
            <a:r>
              <a:rPr lang="fr-FR" sz="1200" b="1" baseline="0" dirty="0"/>
              <a:t>ICOPE Monitor </a:t>
            </a:r>
            <a:r>
              <a:rPr lang="fr-FR" sz="1200" baseline="0" dirty="0"/>
              <a:t>est t</a:t>
            </a:r>
            <a:r>
              <a:rPr lang="fr-FR" sz="1200" dirty="0">
                <a:solidFill>
                  <a:srgbClr val="000000"/>
                </a:solidFill>
                <a:ea typeface="Calibri"/>
                <a:cs typeface="Calibri"/>
                <a:sym typeface="Calibri"/>
              </a:rPr>
              <a:t>éléchargeable gratuitement</a:t>
            </a:r>
            <a:r>
              <a:rPr lang="fr-FR" sz="1200" baseline="0" dirty="0">
                <a:solidFill>
                  <a:srgbClr val="000000"/>
                </a:solidFill>
                <a:ea typeface="Calibri"/>
                <a:cs typeface="Calibri"/>
                <a:sym typeface="Calibri"/>
              </a:rPr>
              <a:t> (sur </a:t>
            </a:r>
            <a:r>
              <a:rPr lang="fr-FR" sz="1200" dirty="0">
                <a:solidFill>
                  <a:srgbClr val="000000"/>
                </a:solidFill>
                <a:ea typeface="Calibri"/>
                <a:cs typeface="Calibri"/>
                <a:sym typeface="Calibri"/>
              </a:rPr>
              <a:t>smartphone ou tablette) à partir de Google </a:t>
            </a:r>
            <a:r>
              <a:rPr lang="fr-FR" sz="1200" dirty="0" err="1">
                <a:solidFill>
                  <a:srgbClr val="000000"/>
                </a:solidFill>
                <a:ea typeface="Calibri"/>
                <a:cs typeface="Calibri"/>
                <a:sym typeface="Calibri"/>
              </a:rPr>
              <a:t>play</a:t>
            </a:r>
            <a:r>
              <a:rPr lang="fr-FR" sz="1200" dirty="0">
                <a:solidFill>
                  <a:srgbClr val="000000"/>
                </a:solidFill>
                <a:ea typeface="Calibri"/>
                <a:cs typeface="Calibri"/>
                <a:sym typeface="Calibri"/>
              </a:rPr>
              <a:t> ou de l’Apple store</a:t>
            </a:r>
            <a:endParaRPr lang="fr-FR" sz="1200" dirty="0">
              <a:solidFill>
                <a:schemeClr val="dk1"/>
              </a:solidFill>
              <a:latin typeface="+mn-lt"/>
              <a:ea typeface="Calibri"/>
              <a:cs typeface="Calibri"/>
              <a:sym typeface="Calibri"/>
            </a:endParaRPr>
          </a:p>
          <a:p>
            <a:pPr marL="171450" marR="0" lvl="0" indent="-171450" algn="just" defTabSz="914400" rtl="0" eaLnBrk="1" fontAlgn="auto" latinLnBrk="0" hangingPunct="1">
              <a:lnSpc>
                <a:spcPct val="100000"/>
              </a:lnSpc>
              <a:spcBef>
                <a:spcPts val="400"/>
              </a:spcBef>
              <a:spcAft>
                <a:spcPts val="0"/>
              </a:spcAft>
              <a:buClr>
                <a:schemeClr val="accent2">
                  <a:lumMod val="75000"/>
                </a:schemeClr>
              </a:buClr>
              <a:buSzPts val="2000"/>
              <a:buFontTx/>
              <a:buChar char="-"/>
              <a:tabLst/>
              <a:defRPr/>
            </a:pPr>
            <a:r>
              <a:rPr lang="fr-FR" sz="1200" dirty="0">
                <a:solidFill>
                  <a:schemeClr val="dk1"/>
                </a:solidFill>
                <a:latin typeface="+mn-lt"/>
                <a:ea typeface="Calibri"/>
                <a:cs typeface="Calibri"/>
                <a:sym typeface="Calibri"/>
              </a:rPr>
              <a:t>ou à l’aide d’un </a:t>
            </a:r>
            <a:r>
              <a:rPr lang="fr-FR" sz="1200" b="1" dirty="0">
                <a:solidFill>
                  <a:schemeClr val="dk1"/>
                </a:solidFill>
                <a:latin typeface="+mn-lt"/>
                <a:ea typeface="Calibri"/>
                <a:cs typeface="Calibri"/>
                <a:sym typeface="Calibri"/>
              </a:rPr>
              <a:t>robot conversationnel ICOPEBOT </a:t>
            </a:r>
            <a:r>
              <a:rPr lang="fr-FR" sz="1200" dirty="0">
                <a:solidFill>
                  <a:schemeClr val="dk1"/>
                </a:solidFill>
                <a:latin typeface="+mn-lt"/>
                <a:ea typeface="Calibri"/>
                <a:cs typeface="Calibri"/>
                <a:sym typeface="Calibri"/>
              </a:rPr>
              <a:t>(avec un ordinateur, un smartphone ou une tablette; lien internet.</a:t>
            </a:r>
          </a:p>
          <a:p>
            <a:pPr marL="171450" marR="0" lvl="0" indent="-171450" algn="just" defTabSz="914400" rtl="0" eaLnBrk="1" fontAlgn="auto" latinLnBrk="0" hangingPunct="1">
              <a:lnSpc>
                <a:spcPct val="100000"/>
              </a:lnSpc>
              <a:spcBef>
                <a:spcPts val="400"/>
              </a:spcBef>
              <a:spcAft>
                <a:spcPts val="0"/>
              </a:spcAft>
              <a:buClr>
                <a:schemeClr val="accent2">
                  <a:lumMod val="75000"/>
                </a:schemeClr>
              </a:buClr>
              <a:buSzPts val="2000"/>
              <a:buFontTx/>
              <a:buChar char="-"/>
              <a:tabLst/>
              <a:defRPr/>
            </a:pPr>
            <a:r>
              <a:rPr lang="fr-FR" sz="1200" dirty="0">
                <a:solidFill>
                  <a:srgbClr val="000000"/>
                </a:solidFill>
                <a:ea typeface="Calibri"/>
                <a:cs typeface="Calibri"/>
                <a:sym typeface="Calibri"/>
              </a:rPr>
              <a:t>Ces outils peuvent </a:t>
            </a:r>
            <a:r>
              <a:rPr lang="fr-FR" sz="1200" baseline="0" dirty="0">
                <a:solidFill>
                  <a:srgbClr val="000000"/>
                </a:solidFill>
                <a:ea typeface="Calibri"/>
                <a:cs typeface="Calibri"/>
                <a:sym typeface="Calibri"/>
              </a:rPr>
              <a:t>être u</a:t>
            </a:r>
            <a:r>
              <a:rPr lang="fr-FR" sz="1200" dirty="0">
                <a:solidFill>
                  <a:srgbClr val="000000"/>
                </a:solidFill>
                <a:ea typeface="Calibri"/>
                <a:cs typeface="Calibri"/>
                <a:sym typeface="Calibri"/>
              </a:rPr>
              <a:t>tilisée: </a:t>
            </a:r>
          </a:p>
          <a:p>
            <a:pPr marL="800100" lvl="1" indent="-342900" algn="just">
              <a:spcBef>
                <a:spcPts val="400"/>
              </a:spcBef>
              <a:buClr>
                <a:schemeClr val="bg2">
                  <a:lumMod val="75000"/>
                </a:schemeClr>
              </a:buClr>
              <a:buSzPts val="2000"/>
              <a:buFont typeface="Arial"/>
              <a:buChar char="•"/>
            </a:pPr>
            <a:r>
              <a:rPr lang="fr-FR" sz="1200" dirty="0">
                <a:solidFill>
                  <a:srgbClr val="000000"/>
                </a:solidFill>
                <a:ea typeface="Calibri"/>
                <a:cs typeface="Calibri"/>
                <a:sym typeface="Calibri"/>
              </a:rPr>
              <a:t>en mode professionnel </a:t>
            </a:r>
          </a:p>
          <a:p>
            <a:pPr marL="800100" lvl="1" indent="-342900" algn="just">
              <a:spcBef>
                <a:spcPts val="400"/>
              </a:spcBef>
              <a:buClr>
                <a:schemeClr val="bg2">
                  <a:lumMod val="75000"/>
                </a:schemeClr>
              </a:buClr>
              <a:buSzPts val="2000"/>
              <a:buFont typeface="Arial"/>
              <a:buChar char="•"/>
            </a:pPr>
            <a:r>
              <a:rPr lang="fr-FR" sz="1200" dirty="0">
                <a:solidFill>
                  <a:srgbClr val="000000"/>
                </a:solidFill>
                <a:ea typeface="Calibri"/>
                <a:cs typeface="Calibri"/>
                <a:sym typeface="Calibri"/>
              </a:rPr>
              <a:t>en mode </a:t>
            </a:r>
            <a:r>
              <a:rPr lang="fr-FR" sz="1200" dirty="0" err="1">
                <a:solidFill>
                  <a:srgbClr val="000000"/>
                </a:solidFill>
                <a:ea typeface="Calibri"/>
                <a:cs typeface="Calibri"/>
                <a:sym typeface="Calibri"/>
              </a:rPr>
              <a:t>auto-évaluation</a:t>
            </a:r>
            <a:r>
              <a:rPr lang="fr-FR" sz="1200" dirty="0">
                <a:solidFill>
                  <a:srgbClr val="000000"/>
                </a:solidFill>
                <a:ea typeface="Calibri"/>
                <a:cs typeface="Calibri"/>
                <a:sym typeface="Calibri"/>
              </a:rPr>
              <a:t> par le senior lui même ou avec l’aide d’un tiers. </a:t>
            </a:r>
            <a:endParaRPr lang="fr-FR" sz="1200" dirty="0"/>
          </a:p>
          <a:p>
            <a:pPr marL="342900" indent="-342900" algn="just">
              <a:spcBef>
                <a:spcPts val="400"/>
              </a:spcBef>
              <a:buClr>
                <a:schemeClr val="accent2">
                  <a:lumMod val="75000"/>
                </a:schemeClr>
              </a:buClr>
              <a:buSzPts val="2000"/>
              <a:buFont typeface="Arial"/>
              <a:buChar char="•"/>
            </a:pPr>
            <a:endParaRPr lang="fr-FR" sz="1200" dirty="0">
              <a:solidFill>
                <a:srgbClr val="000000"/>
              </a:solidFill>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dirty="0">
                <a:solidFill>
                  <a:schemeClr val="dk1"/>
                </a:solidFill>
                <a:latin typeface="+mn-lt"/>
                <a:ea typeface="Calibri"/>
                <a:cs typeface="Calibri"/>
                <a:sym typeface="Calibri"/>
              </a:rPr>
              <a:t>Les données saisies à l’aide de l’application ICOPE MONITOR et de ICOPEBOT sont </a:t>
            </a:r>
            <a:r>
              <a:rPr lang="fr-FR" sz="1200" dirty="0" err="1">
                <a:solidFill>
                  <a:schemeClr val="dk1"/>
                </a:solidFill>
                <a:latin typeface="+mn-lt"/>
                <a:ea typeface="Calibri"/>
                <a:cs typeface="Calibri"/>
                <a:sym typeface="Calibri"/>
              </a:rPr>
              <a:t>enregistrées</a:t>
            </a:r>
            <a:r>
              <a:rPr lang="fr-FR" sz="1200" dirty="0">
                <a:solidFill>
                  <a:schemeClr val="dk1"/>
                </a:solidFill>
                <a:latin typeface="+mn-lt"/>
                <a:ea typeface="Calibri"/>
                <a:cs typeface="Calibri"/>
                <a:sym typeface="Calibri"/>
              </a:rPr>
              <a:t> dans une base de </a:t>
            </a:r>
            <a:r>
              <a:rPr lang="fr-FR" sz="1200" dirty="0" err="1">
                <a:solidFill>
                  <a:schemeClr val="dk1"/>
                </a:solidFill>
                <a:latin typeface="+mn-lt"/>
                <a:ea typeface="Calibri"/>
                <a:cs typeface="Calibri"/>
                <a:sym typeface="Calibri"/>
              </a:rPr>
              <a:t>données</a:t>
            </a:r>
            <a:r>
              <a:rPr lang="fr-FR" sz="1200" dirty="0">
                <a:solidFill>
                  <a:schemeClr val="dk1"/>
                </a:solidFill>
                <a:latin typeface="+mn-lt"/>
                <a:ea typeface="Calibri"/>
                <a:cs typeface="Calibri"/>
                <a:sym typeface="Calibri"/>
              </a:rPr>
              <a:t> dans le respect des </a:t>
            </a:r>
            <a:r>
              <a:rPr lang="fr-FR" sz="1200" dirty="0" err="1">
                <a:solidFill>
                  <a:schemeClr val="dk1"/>
                </a:solidFill>
                <a:latin typeface="+mn-lt"/>
                <a:ea typeface="Calibri"/>
                <a:cs typeface="Calibri"/>
                <a:sym typeface="Calibri"/>
              </a:rPr>
              <a:t>règles</a:t>
            </a:r>
            <a:r>
              <a:rPr lang="fr-FR" sz="1200" dirty="0">
                <a:solidFill>
                  <a:schemeClr val="dk1"/>
                </a:solidFill>
                <a:latin typeface="+mn-lt"/>
                <a:ea typeface="Calibri"/>
                <a:cs typeface="Calibri"/>
                <a:sym typeface="Calibri"/>
              </a:rPr>
              <a:t> de </a:t>
            </a:r>
            <a:r>
              <a:rPr lang="fr-FR" sz="1200" dirty="0" err="1">
                <a:solidFill>
                  <a:schemeClr val="dk1"/>
                </a:solidFill>
                <a:latin typeface="+mn-lt"/>
                <a:ea typeface="Calibri"/>
                <a:cs typeface="Calibri"/>
                <a:sym typeface="Calibri"/>
              </a:rPr>
              <a:t>sécurité</a:t>
            </a:r>
            <a:r>
              <a:rPr lang="fr-FR" sz="1200" dirty="0">
                <a:solidFill>
                  <a:schemeClr val="dk1"/>
                </a:solidFill>
                <a:latin typeface="+mn-lt"/>
                <a:ea typeface="Calibri"/>
                <a:cs typeface="Calibri"/>
                <a:sym typeface="Calibri"/>
              </a:rPr>
              <a:t> et de confidentialité.</a:t>
            </a:r>
            <a:endParaRPr lang="fr-FR" sz="1200" dirty="0"/>
          </a:p>
          <a:p>
            <a:endParaRPr lang="fr-FR" dirty="0"/>
          </a:p>
        </p:txBody>
      </p:sp>
      <p:sp>
        <p:nvSpPr>
          <p:cNvPr id="4" name="Espace réservé du numéro de diapositive 3"/>
          <p:cNvSpPr>
            <a:spLocks noGrp="1"/>
          </p:cNvSpPr>
          <p:nvPr>
            <p:ph type="sldNum" sz="quarter" idx="10"/>
          </p:nvPr>
        </p:nvSpPr>
        <p:spPr/>
        <p:txBody>
          <a:bodyPr/>
          <a:lstStyle/>
          <a:p>
            <a:fld id="{40C7E7BE-DC9F-4FC3-AFD6-8E73284759AE}" type="slidenum">
              <a:rPr lang="fr-FR" smtClean="0"/>
              <a:t>11</a:t>
            </a:fld>
            <a:endParaRPr lang="fr-FR"/>
          </a:p>
        </p:txBody>
      </p:sp>
    </p:spTree>
    <p:extLst>
      <p:ext uri="{BB962C8B-B14F-4D97-AF65-F5344CB8AC3E}">
        <p14:creationId xmlns:p14="http://schemas.microsoft.com/office/powerpoint/2010/main" val="1269019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0688" y="1239838"/>
            <a:ext cx="5956300" cy="3351212"/>
          </a:xfrm>
        </p:spPr>
      </p:sp>
      <p:sp>
        <p:nvSpPr>
          <p:cNvPr id="3" name="Espace réservé des commentaires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fr-FR" sz="1200" dirty="0">
                <a:solidFill>
                  <a:schemeClr val="bg1"/>
                </a:solidFill>
              </a:rPr>
              <a:t>Si anomalie identifiée à une fonction ou plus : évaluation approfondie de la ou des fonctions concernées. </a:t>
            </a:r>
          </a:p>
          <a:p>
            <a:endParaRPr lang="fr-FR" dirty="0"/>
          </a:p>
        </p:txBody>
      </p:sp>
      <p:sp>
        <p:nvSpPr>
          <p:cNvPr id="4" name="Espace réservé du numéro de diapositive 3"/>
          <p:cNvSpPr>
            <a:spLocks noGrp="1"/>
          </p:cNvSpPr>
          <p:nvPr>
            <p:ph type="sldNum" sz="quarter" idx="10"/>
          </p:nvPr>
        </p:nvSpPr>
        <p:spPr/>
        <p:txBody>
          <a:bodyPr/>
          <a:lstStyle/>
          <a:p>
            <a:fld id="{3BC5F06C-C655-4718-853F-4AAD781F01EA}" type="slidenum">
              <a:rPr lang="fr-FR" smtClean="0"/>
              <a:t>12</a:t>
            </a:fld>
            <a:endParaRPr lang="fr-FR"/>
          </a:p>
        </p:txBody>
      </p:sp>
    </p:spTree>
    <p:extLst>
      <p:ext uri="{BB962C8B-B14F-4D97-AF65-F5344CB8AC3E}">
        <p14:creationId xmlns:p14="http://schemas.microsoft.com/office/powerpoint/2010/main" val="966278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fr-FR" dirty="0">
                <a:latin typeface="+mn-lt"/>
              </a:rPr>
              <a:t>Lorsque l’on observe</a:t>
            </a:r>
            <a:r>
              <a:rPr lang="fr-FR" baseline="0" dirty="0">
                <a:latin typeface="+mn-lt"/>
              </a:rPr>
              <a:t> l’altération d’une fonction à l’étape 1 est recommandé de réaliser une évaluation approfondie de la ou des fonctions altérées en utilisant des échelles validées qui font parties des outils de l’évaluation Gérontologique standardisée. On doit aussi rechercher </a:t>
            </a:r>
            <a:r>
              <a:rPr lang="fr-FR" dirty="0">
                <a:latin typeface="+mn-lt"/>
              </a:rPr>
              <a:t>les  pathologies associées ( pathologies d’organes ou FR) et évaluer le</a:t>
            </a:r>
            <a:r>
              <a:rPr lang="fr-FR" baseline="0" dirty="0">
                <a:latin typeface="+mn-lt"/>
              </a:rPr>
              <a:t> contexte </a:t>
            </a:r>
            <a:r>
              <a:rPr lang="fr-FR" dirty="0">
                <a:latin typeface="+mn-lt"/>
              </a:rPr>
              <a:t>social et environnemental.</a:t>
            </a:r>
            <a:r>
              <a:rPr lang="fr-FR" baseline="0" dirty="0">
                <a:latin typeface="+mn-lt"/>
              </a:rPr>
              <a:t> Cette évaluation peut être réalisée par :</a:t>
            </a:r>
          </a:p>
          <a:p>
            <a:pPr marL="171450" lvl="0" indent="-171450" algn="just" rtl="0">
              <a:spcBef>
                <a:spcPts val="0"/>
              </a:spcBef>
              <a:spcAft>
                <a:spcPts val="0"/>
              </a:spcAft>
              <a:buFontTx/>
              <a:buChar char="-"/>
            </a:pPr>
            <a:r>
              <a:rPr lang="fr-FR" dirty="0">
                <a:latin typeface="+mn-lt"/>
              </a:rPr>
              <a:t>médecin traitant en fonction de sa pratique</a:t>
            </a:r>
          </a:p>
          <a:p>
            <a:pPr marL="171450" lvl="0" indent="-171450" algn="just" rtl="0">
              <a:spcBef>
                <a:spcPts val="0"/>
              </a:spcBef>
              <a:spcAft>
                <a:spcPts val="0"/>
              </a:spcAft>
              <a:buFontTx/>
              <a:buChar char="-"/>
            </a:pPr>
            <a:r>
              <a:rPr lang="fr-FR" dirty="0">
                <a:latin typeface="+mn-lt"/>
              </a:rPr>
              <a:t>Des professionnels</a:t>
            </a:r>
            <a:r>
              <a:rPr lang="fr-FR" baseline="0" dirty="0">
                <a:latin typeface="+mn-lt"/>
              </a:rPr>
              <a:t> de santé </a:t>
            </a:r>
            <a:r>
              <a:rPr lang="fr-FR" dirty="0">
                <a:latin typeface="+mn-lt"/>
              </a:rPr>
              <a:t> formés ou IDE protocole de coopération, IPA,</a:t>
            </a:r>
            <a:r>
              <a:rPr lang="mr-IN" dirty="0">
                <a:latin typeface="+mn-lt"/>
              </a:rPr>
              <a:t>…</a:t>
            </a:r>
            <a:endParaRPr lang="fr-FR" dirty="0">
              <a:latin typeface="+mn-lt"/>
            </a:endParaRPr>
          </a:p>
          <a:p>
            <a:pPr marL="0" lvl="0" indent="0" algn="just" rtl="0">
              <a:spcBef>
                <a:spcPts val="0"/>
              </a:spcBef>
              <a:spcAft>
                <a:spcPts val="0"/>
              </a:spcAft>
              <a:buNone/>
            </a:pPr>
            <a:endParaRPr lang="fr-FR" dirty="0">
              <a:latin typeface="+mn-lt"/>
            </a:endParaRPr>
          </a:p>
          <a:p>
            <a:pPr marL="0" lvl="0" indent="0" algn="just" rtl="0">
              <a:spcBef>
                <a:spcPts val="0"/>
              </a:spcBef>
              <a:spcAft>
                <a:spcPts val="0"/>
              </a:spcAft>
              <a:buNone/>
            </a:pPr>
            <a:r>
              <a:rPr lang="fr-FR" dirty="0">
                <a:latin typeface="+mn-lt"/>
              </a:rPr>
              <a:t>=&gt;  Évaluation	 approfondie de la ou les fonctions touchées si moins de 2 fonctions touchées</a:t>
            </a:r>
          </a:p>
          <a:p>
            <a:pPr marL="0" lvl="0" indent="0" algn="just" rtl="0">
              <a:spcBef>
                <a:spcPts val="0"/>
              </a:spcBef>
              <a:spcAft>
                <a:spcPts val="0"/>
              </a:spcAft>
              <a:buNone/>
            </a:pPr>
            <a:r>
              <a:rPr lang="fr-FR" dirty="0">
                <a:latin typeface="+mn-lt"/>
              </a:rPr>
              <a:t>=&gt;  EGS complète si au moins 2 fonctions touchées</a:t>
            </a:r>
          </a:p>
          <a:p>
            <a:pPr marL="0" lvl="0" indent="0" algn="l" rtl="0">
              <a:spcBef>
                <a:spcPts val="0"/>
              </a:spcBef>
              <a:spcAft>
                <a:spcPts val="0"/>
              </a:spcAft>
              <a:buNone/>
            </a:pPr>
            <a:endParaRPr lang="fr-FR" dirty="0"/>
          </a:p>
          <a:p>
            <a:pPr marL="0" lvl="0" indent="0" algn="l" rtl="0">
              <a:spcBef>
                <a:spcPts val="0"/>
              </a:spcBef>
              <a:spcAft>
                <a:spcPts val="0"/>
              </a:spcAft>
              <a:buNone/>
            </a:pPr>
            <a:endParaRPr lang="fr-FR" dirty="0"/>
          </a:p>
          <a:p>
            <a:pPr marL="0" lvl="0" indent="0" algn="l" rtl="0">
              <a:spcBef>
                <a:spcPts val="0"/>
              </a:spcBef>
              <a:spcAft>
                <a:spcPts val="0"/>
              </a:spcAft>
              <a:buNone/>
            </a:pPr>
            <a:endParaRPr lang="fr-FR" dirty="0"/>
          </a:p>
        </p:txBody>
      </p:sp>
      <p:sp>
        <p:nvSpPr>
          <p:cNvPr id="264" name="Google Shape;26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fr-FR"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8096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just" defTabSz="914400" rtl="0" eaLnBrk="1" fontAlgn="auto" latinLnBrk="0" hangingPunct="1">
              <a:lnSpc>
                <a:spcPct val="100000"/>
              </a:lnSpc>
              <a:spcBef>
                <a:spcPts val="0"/>
              </a:spcBef>
              <a:spcAft>
                <a:spcPts val="0"/>
              </a:spcAft>
              <a:buClrTx/>
              <a:buSzTx/>
              <a:buFont typeface="Arial"/>
              <a:buChar char="•"/>
              <a:tabLst/>
              <a:defRPr/>
            </a:pPr>
            <a:r>
              <a:rPr lang="fr-FR" sz="1200" dirty="0">
                <a:latin typeface="+mn-lt"/>
              </a:rPr>
              <a:t>L’ intervention est </a:t>
            </a:r>
            <a:r>
              <a:rPr kumimoji="0" lang="fr-FR" sz="1200" b="0" i="0" u="none" strike="noStrike" kern="0" cap="none" spc="0" normalizeH="0" baseline="0" noProof="0" dirty="0">
                <a:ln>
                  <a:noFill/>
                </a:ln>
                <a:solidFill>
                  <a:srgbClr val="002060"/>
                </a:solidFill>
                <a:effectLst/>
                <a:uLnTx/>
                <a:uFillTx/>
                <a:latin typeface="+mn-lt"/>
                <a:cs typeface="Calibri" panose="020F0502020204030204" pitchFamily="34" charset="0"/>
                <a:sym typeface="Arial"/>
              </a:rPr>
              <a:t>entrée sur la personne et prend en compte ses envies et ses motivations</a:t>
            </a:r>
          </a:p>
          <a:p>
            <a:pPr marL="171450" indent="-171450" algn="just">
              <a:buFont typeface="Arial"/>
              <a:buChar char="•"/>
            </a:pPr>
            <a:r>
              <a:rPr lang="fr-FR" sz="1200" dirty="0">
                <a:latin typeface="+mn-lt"/>
              </a:rPr>
              <a:t>Elle est établie en</a:t>
            </a:r>
            <a:r>
              <a:rPr lang="fr-FR" sz="1200" baseline="0" dirty="0">
                <a:latin typeface="+mn-lt"/>
              </a:rPr>
              <a:t> fonction du ou des  domaines altérés </a:t>
            </a:r>
            <a:r>
              <a:rPr lang="fr-FR" sz="1200" dirty="0">
                <a:latin typeface="+mn-lt"/>
              </a:rPr>
              <a:t>et </a:t>
            </a:r>
            <a:r>
              <a:rPr lang="fr-FR" sz="1200" dirty="0">
                <a:solidFill>
                  <a:schemeClr val="accent2">
                    <a:lumMod val="75000"/>
                  </a:schemeClr>
                </a:solidFill>
                <a:latin typeface="+mn-lt"/>
              </a:rPr>
              <a:t>tient compte du </a:t>
            </a:r>
            <a:r>
              <a:rPr lang="fr-FR" sz="1200" dirty="0">
                <a:latin typeface="+mn-lt"/>
              </a:rPr>
              <a:t>niveau d’altération de chaque domaine</a:t>
            </a:r>
            <a:r>
              <a:rPr lang="fr-FR" sz="1200" baseline="0" dirty="0">
                <a:latin typeface="+mn-lt"/>
              </a:rPr>
              <a:t> </a:t>
            </a:r>
            <a:endParaRPr lang="fr-FR" sz="1200" dirty="0">
              <a:latin typeface="+mn-lt"/>
            </a:endParaRPr>
          </a:p>
          <a:p>
            <a:pPr marL="171450" indent="-171450" algn="just">
              <a:buFont typeface="Arial"/>
              <a:buChar char="•"/>
            </a:pPr>
            <a:r>
              <a:rPr lang="fr-FR" sz="1200" dirty="0">
                <a:latin typeface="+mn-lt"/>
              </a:rPr>
              <a:t>Elle intègre</a:t>
            </a:r>
            <a:r>
              <a:rPr lang="fr-FR" sz="1200" baseline="0" dirty="0">
                <a:latin typeface="+mn-lt"/>
              </a:rPr>
              <a:t> </a:t>
            </a:r>
            <a:r>
              <a:rPr lang="fr-FR" sz="1200" dirty="0">
                <a:latin typeface="+mn-lt"/>
              </a:rPr>
              <a:t>l’ensemble des données de l’évaluation et </a:t>
            </a:r>
            <a:r>
              <a:rPr lang="fr-FR" sz="1200" baseline="0" dirty="0">
                <a:latin typeface="+mn-lt"/>
              </a:rPr>
              <a:t> fait une</a:t>
            </a:r>
            <a:r>
              <a:rPr lang="fr-FR" sz="1200" dirty="0">
                <a:latin typeface="+mn-lt"/>
              </a:rPr>
              <a:t> large part au </a:t>
            </a:r>
            <a:r>
              <a:rPr lang="fr-FR" sz="1200" dirty="0">
                <a:solidFill>
                  <a:schemeClr val="accent2">
                    <a:lumMod val="75000"/>
                  </a:schemeClr>
                </a:solidFill>
                <a:latin typeface="+mn-lt"/>
              </a:rPr>
              <a:t>multi-domaine en raison des interactions qui existent entre les différents domaines</a:t>
            </a:r>
          </a:p>
          <a:p>
            <a:pPr marL="171450" indent="-171450" algn="just">
              <a:buFont typeface="Arial"/>
              <a:buChar char="•"/>
            </a:pPr>
            <a:r>
              <a:rPr lang="fr-FR" sz="1200" dirty="0">
                <a:latin typeface="+mn-lt"/>
              </a:rPr>
              <a:t>Chaque</a:t>
            </a:r>
            <a:r>
              <a:rPr lang="fr-FR" sz="1200" baseline="0" dirty="0">
                <a:latin typeface="+mn-lt"/>
              </a:rPr>
              <a:t> fois que possible elle s</a:t>
            </a:r>
            <a:r>
              <a:rPr lang="fr-FR" sz="1200" dirty="0">
                <a:latin typeface="+mn-lt"/>
              </a:rPr>
              <a:t>’appuie sur les </a:t>
            </a:r>
            <a:r>
              <a:rPr lang="fr-FR" sz="1200" dirty="0">
                <a:solidFill>
                  <a:schemeClr val="accent2">
                    <a:lumMod val="75000"/>
                  </a:schemeClr>
                </a:solidFill>
                <a:latin typeface="+mn-lt"/>
              </a:rPr>
              <a:t>ressources de proximité</a:t>
            </a:r>
            <a:r>
              <a:rPr lang="fr-FR" sz="1200" baseline="0" dirty="0">
                <a:solidFill>
                  <a:schemeClr val="tx1"/>
                </a:solidFill>
                <a:latin typeface="+mn-lt"/>
              </a:rPr>
              <a:t>  offertes par la collectivité </a:t>
            </a:r>
            <a:r>
              <a:rPr lang="fr-FR" sz="1200" dirty="0">
                <a:latin typeface="+mn-lt"/>
              </a:rPr>
              <a:t>et utilise</a:t>
            </a:r>
            <a:r>
              <a:rPr lang="fr-FR" sz="1200" baseline="0" dirty="0">
                <a:latin typeface="+mn-lt"/>
              </a:rPr>
              <a:t> </a:t>
            </a:r>
            <a:r>
              <a:rPr lang="fr-FR" sz="1200" dirty="0">
                <a:latin typeface="+mn-lt"/>
              </a:rPr>
              <a:t>les </a:t>
            </a:r>
            <a:r>
              <a:rPr lang="fr-FR" sz="1200" dirty="0">
                <a:solidFill>
                  <a:schemeClr val="accent2">
                    <a:lumMod val="75000"/>
                  </a:schemeClr>
                </a:solidFill>
                <a:latin typeface="+mn-lt"/>
              </a:rPr>
              <a:t>nouvelles technologies</a:t>
            </a:r>
          </a:p>
          <a:p>
            <a:pPr marL="171450" indent="-171450" algn="just">
              <a:buFont typeface="Arial"/>
              <a:buChar char="•"/>
            </a:pPr>
            <a:r>
              <a:rPr lang="fr-FR" sz="1200" dirty="0">
                <a:latin typeface="+mn-lt"/>
              </a:rPr>
              <a:t>Enfin</a:t>
            </a:r>
            <a:r>
              <a:rPr lang="fr-FR" sz="1200" baseline="0" dirty="0">
                <a:latin typeface="+mn-lt"/>
              </a:rPr>
              <a:t> place centrale de la </a:t>
            </a:r>
            <a:r>
              <a:rPr lang="fr-FR" sz="1200" dirty="0">
                <a:latin typeface="+mn-lt"/>
              </a:rPr>
              <a:t>personne qui</a:t>
            </a:r>
            <a:r>
              <a:rPr lang="fr-FR" sz="1200" baseline="0" dirty="0">
                <a:latin typeface="+mn-lt"/>
              </a:rPr>
              <a:t> </a:t>
            </a:r>
            <a:r>
              <a:rPr lang="fr-FR" sz="1200" dirty="0">
                <a:latin typeface="+mn-lt"/>
              </a:rPr>
              <a:t>devient acteur de sa prise en charge et du suivi de ses capacités </a:t>
            </a:r>
            <a:r>
              <a:rPr lang="fr-FR" sz="1200" dirty="0">
                <a:solidFill>
                  <a:schemeClr val="accent2">
                    <a:lumMod val="75000"/>
                  </a:schemeClr>
                </a:solidFill>
                <a:latin typeface="+mn-lt"/>
              </a:rPr>
              <a:t>(self-management).</a:t>
            </a:r>
            <a:endParaRPr lang="fr-FR" sz="1200" dirty="0">
              <a:latin typeface="+mn-lt"/>
            </a:endParaRPr>
          </a:p>
          <a:p>
            <a:pPr marL="0" lvl="0" indent="0" algn="l" rtl="0">
              <a:spcBef>
                <a:spcPts val="0"/>
              </a:spcBef>
              <a:spcAft>
                <a:spcPts val="0"/>
              </a:spcAft>
              <a:buNone/>
            </a:pPr>
            <a:endParaRPr lang="fr-FR" dirty="0"/>
          </a:p>
        </p:txBody>
      </p:sp>
      <p:sp>
        <p:nvSpPr>
          <p:cNvPr id="264" name="Google Shape;26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fr-FR"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15188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fr-FR" sz="1200" dirty="0">
                <a:latin typeface="+mn-lt"/>
              </a:rPr>
              <a:t>Étape 4 suivi : </a:t>
            </a:r>
          </a:p>
          <a:p>
            <a:pPr marL="0" lvl="0" indent="0" algn="just" rtl="0">
              <a:spcBef>
                <a:spcPts val="0"/>
              </a:spcBef>
              <a:spcAft>
                <a:spcPts val="0"/>
              </a:spcAft>
              <a:buNone/>
            </a:pPr>
            <a:endParaRPr lang="fr-FR" sz="1200" dirty="0">
              <a:latin typeface="+mn-lt"/>
            </a:endParaRPr>
          </a:p>
          <a:p>
            <a:pPr marL="0" lvl="0" indent="0" algn="just" rtl="0">
              <a:spcBef>
                <a:spcPts val="0"/>
              </a:spcBef>
              <a:spcAft>
                <a:spcPts val="0"/>
              </a:spcAft>
              <a:buNone/>
            </a:pPr>
            <a:r>
              <a:rPr lang="fr-FR" sz="1200" dirty="0">
                <a:latin typeface="+mn-lt"/>
              </a:rPr>
              <a:t>- Fléchage et suivi du plan de soin</a:t>
            </a:r>
          </a:p>
          <a:p>
            <a:pPr marL="628650" lvl="1" indent="-171450" algn="just" rtl="0">
              <a:spcBef>
                <a:spcPts val="0"/>
              </a:spcBef>
              <a:spcAft>
                <a:spcPts val="0"/>
              </a:spcAft>
              <a:buFont typeface="Arial" panose="020B0604020202020204" pitchFamily="34" charset="0"/>
              <a:buChar char="•"/>
            </a:pPr>
            <a:r>
              <a:rPr lang="fr-FR" sz="1200" kern="0" dirty="0">
                <a:solidFill>
                  <a:srgbClr val="002060"/>
                </a:solidFill>
                <a:latin typeface="+mn-lt"/>
                <a:cs typeface="Calibri" panose="020F0502020204030204" pitchFamily="34" charset="0"/>
                <a:sym typeface="Arial"/>
              </a:rPr>
              <a:t>Le plus souvent suivi simple par le premier recours</a:t>
            </a:r>
          </a:p>
          <a:p>
            <a:pPr marL="457200" lvl="1" indent="0" algn="just" rtl="0">
              <a:spcBef>
                <a:spcPts val="0"/>
              </a:spcBef>
              <a:spcAft>
                <a:spcPts val="0"/>
              </a:spcAft>
              <a:buNone/>
            </a:pPr>
            <a:r>
              <a:rPr lang="fr-FR" sz="1200" kern="0" dirty="0">
                <a:solidFill>
                  <a:srgbClr val="002060"/>
                </a:solidFill>
                <a:latin typeface="+mn-lt"/>
                <a:cs typeface="Calibri" panose="020F0502020204030204" pitchFamily="34" charset="0"/>
                <a:sym typeface="Arial"/>
              </a:rPr>
              <a:t>- </a:t>
            </a:r>
            <a:r>
              <a:rPr lang="fr-FR" sz="1200" dirty="0">
                <a:latin typeface="+mn-lt"/>
              </a:rPr>
              <a:t>Par le médecin traitant</a:t>
            </a:r>
          </a:p>
          <a:p>
            <a:pPr marL="457200" lvl="1" indent="0" algn="just" rtl="0">
              <a:spcBef>
                <a:spcPts val="0"/>
              </a:spcBef>
              <a:spcAft>
                <a:spcPts val="0"/>
              </a:spcAft>
              <a:buNone/>
            </a:pPr>
            <a:r>
              <a:rPr lang="fr-FR" sz="1200" dirty="0">
                <a:latin typeface="+mn-lt"/>
              </a:rPr>
              <a:t>- Par les professionnels de santé de ville </a:t>
            </a:r>
            <a:endParaRPr lang="fr-FR" sz="1200" kern="0" dirty="0">
              <a:solidFill>
                <a:srgbClr val="002060"/>
              </a:solidFill>
              <a:latin typeface="+mn-lt"/>
              <a:cs typeface="Calibri" panose="020F0502020204030204" pitchFamily="34" charset="0"/>
              <a:sym typeface="Arial"/>
            </a:endParaRPr>
          </a:p>
          <a:p>
            <a:pPr marL="742950" marR="0" lvl="1" indent="-285750" algn="just" defTabSz="914400" rtl="0" eaLnBrk="1" fontAlgn="auto" latinLnBrk="0" hangingPunct="1">
              <a:lnSpc>
                <a:spcPct val="100000"/>
              </a:lnSpc>
              <a:spcBef>
                <a:spcPts val="0"/>
              </a:spcBef>
              <a:spcAft>
                <a:spcPts val="0"/>
              </a:spcAft>
              <a:buClr>
                <a:schemeClr val="accent5">
                  <a:lumMod val="75000"/>
                </a:schemeClr>
              </a:buClr>
              <a:buSzTx/>
              <a:buFont typeface="Arial" panose="020B0604020202020204" pitchFamily="34" charset="0"/>
              <a:buChar char="•"/>
              <a:tabLst/>
              <a:defRPr/>
            </a:pPr>
            <a:r>
              <a:rPr lang="fr-FR" sz="1200" kern="0" dirty="0">
                <a:solidFill>
                  <a:srgbClr val="002060"/>
                </a:solidFill>
                <a:latin typeface="+mn-lt"/>
                <a:cs typeface="Calibri" panose="020F0502020204030204" pitchFamily="34" charset="0"/>
                <a:sym typeface="Arial"/>
              </a:rPr>
              <a:t>Quelques </a:t>
            </a:r>
            <a:r>
              <a:rPr kumimoji="0" lang="fr-FR" sz="1200" b="0" i="0" u="none" strike="noStrike" kern="0" cap="none" spc="0" normalizeH="0" baseline="0" noProof="0" dirty="0">
                <a:ln>
                  <a:noFill/>
                </a:ln>
                <a:solidFill>
                  <a:srgbClr val="002060"/>
                </a:solidFill>
                <a:effectLst/>
                <a:uLnTx/>
                <a:uFillTx/>
                <a:latin typeface="+mn-lt"/>
                <a:cs typeface="Calibri" panose="020F0502020204030204" pitchFamily="34" charset="0"/>
                <a:sym typeface="Arial"/>
              </a:rPr>
              <a:t>cas </a:t>
            </a:r>
            <a:r>
              <a:rPr kumimoji="0" lang="fr-FR" sz="1200" b="0" i="0" u="none" strike="noStrike" kern="0" cap="none" spc="0" normalizeH="0" baseline="0" noProof="0" dirty="0" err="1">
                <a:ln>
                  <a:noFill/>
                </a:ln>
                <a:solidFill>
                  <a:srgbClr val="002060"/>
                </a:solidFill>
                <a:effectLst/>
                <a:uLnTx/>
                <a:uFillTx/>
                <a:latin typeface="+mn-lt"/>
                <a:cs typeface="Calibri" panose="020F0502020204030204" pitchFamily="34" charset="0"/>
                <a:sym typeface="Arial"/>
              </a:rPr>
              <a:t>co</a:t>
            </a:r>
            <a:r>
              <a:rPr lang="fr-FR" sz="1200" kern="0" dirty="0" err="1">
                <a:solidFill>
                  <a:srgbClr val="002060"/>
                </a:solidFill>
                <a:latin typeface="+mn-lt"/>
                <a:cs typeface="Calibri" panose="020F0502020204030204" pitchFamily="34" charset="0"/>
                <a:sym typeface="Arial"/>
              </a:rPr>
              <a:t>mplexes</a:t>
            </a:r>
            <a:r>
              <a:rPr lang="fr-FR" sz="1200" kern="0" dirty="0">
                <a:solidFill>
                  <a:srgbClr val="002060"/>
                </a:solidFill>
                <a:latin typeface="+mn-lt"/>
                <a:cs typeface="Calibri" panose="020F0502020204030204" pitchFamily="34" charset="0"/>
                <a:sym typeface="Arial"/>
              </a:rPr>
              <a:t> : consultations gériatriques et/ou spécialisées et définition d’un parcours de soin</a:t>
            </a:r>
            <a:r>
              <a:rPr kumimoji="0" lang="fr-FR" sz="1200" b="0" i="0" u="none" strike="noStrike" kern="1200" cap="none" spc="0" normalizeH="0" baseline="0" noProof="0" dirty="0">
                <a:ln>
                  <a:noFill/>
                </a:ln>
                <a:solidFill>
                  <a:prstClr val="black"/>
                </a:solidFill>
                <a:effectLst/>
                <a:uLnTx/>
                <a:uFillTx/>
                <a:latin typeface="+mn-lt"/>
                <a:ea typeface="+mn-ea"/>
                <a:cs typeface="+mn-cs"/>
                <a:sym typeface="Arial"/>
              </a:rPr>
              <a:t> ou s</a:t>
            </a:r>
            <a:r>
              <a:rPr kumimoji="0" lang="fr-FR" sz="1200" b="0" i="0" u="none" strike="noStrike" kern="1200" cap="none" spc="0" normalizeH="0" baseline="0" noProof="0" dirty="0">
                <a:ln>
                  <a:noFill/>
                </a:ln>
                <a:solidFill>
                  <a:prstClr val="black"/>
                </a:solidFill>
                <a:effectLst/>
                <a:uLnTx/>
                <a:uFillTx/>
                <a:latin typeface="+mn-lt"/>
                <a:ea typeface="+mn-ea"/>
                <a:cs typeface="+mn-cs"/>
              </a:rPr>
              <a:t>uivi dans la filière gériatrique</a:t>
            </a:r>
            <a:endParaRPr lang="fr-FR" sz="1200" dirty="0">
              <a:latin typeface="+mn-lt"/>
            </a:endParaRPr>
          </a:p>
          <a:p>
            <a:pPr marL="0" lvl="0" indent="0" algn="just" rtl="0">
              <a:spcBef>
                <a:spcPts val="0"/>
              </a:spcBef>
              <a:spcAft>
                <a:spcPts val="0"/>
              </a:spcAft>
              <a:buNone/>
            </a:pPr>
            <a:endParaRPr lang="fr-FR" sz="1200" dirty="0">
              <a:latin typeface="+mn-lt"/>
            </a:endParaRPr>
          </a:p>
          <a:p>
            <a:pPr marL="0" lvl="0" indent="0" algn="just" rtl="0">
              <a:spcBef>
                <a:spcPts val="0"/>
              </a:spcBef>
              <a:spcAft>
                <a:spcPts val="0"/>
              </a:spcAft>
              <a:buNone/>
            </a:pPr>
            <a:r>
              <a:rPr lang="fr-FR" sz="1200" dirty="0">
                <a:latin typeface="+mn-lt"/>
              </a:rPr>
              <a:t>- Réalisation de</a:t>
            </a:r>
            <a:r>
              <a:rPr lang="fr-FR" sz="1200" baseline="0" dirty="0">
                <a:latin typeface="+mn-lt"/>
              </a:rPr>
              <a:t> l’étape1 tous les 6 mois pour surveiller les 6 fonctions majeures.</a:t>
            </a:r>
          </a:p>
          <a:p>
            <a:pPr marL="0" lvl="0" indent="0" algn="l" rtl="0">
              <a:spcBef>
                <a:spcPts val="0"/>
              </a:spcBef>
              <a:spcAft>
                <a:spcPts val="0"/>
              </a:spcAft>
              <a:buNone/>
            </a:pPr>
            <a:endParaRPr lang="fr-FR" baseline="0" dirty="0"/>
          </a:p>
          <a:p>
            <a:pPr marL="0" lvl="0" indent="0" algn="l" rtl="0">
              <a:spcBef>
                <a:spcPts val="0"/>
              </a:spcBef>
              <a:spcAft>
                <a:spcPts val="0"/>
              </a:spcAft>
              <a:buNone/>
            </a:pPr>
            <a:endParaRPr lang="fr-FR" dirty="0"/>
          </a:p>
        </p:txBody>
      </p:sp>
      <p:sp>
        <p:nvSpPr>
          <p:cNvPr id="264" name="Google Shape;26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fr-FR"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52855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fr-FR" dirty="0"/>
              <a:t>Une étape transversale qui concerne</a:t>
            </a:r>
            <a:r>
              <a:rPr lang="fr-FR" baseline="0" dirty="0"/>
              <a:t> l’implication des collectivités et des décideurs pour adapter la société au vieillissement et favoriser la qualité de vie des seniors et leurs aidants.</a:t>
            </a:r>
            <a:endParaRPr lang="fr-FR" dirty="0"/>
          </a:p>
        </p:txBody>
      </p:sp>
      <p:sp>
        <p:nvSpPr>
          <p:cNvPr id="264" name="Google Shape;26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fr-FR"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86697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pPr algn="just"/>
            <a:endParaRPr lang="fr-FR" dirty="0"/>
          </a:p>
        </p:txBody>
      </p:sp>
      <p:sp>
        <p:nvSpPr>
          <p:cNvPr id="4" name="Espace réservé du numéro de diapositive 3"/>
          <p:cNvSpPr>
            <a:spLocks noGrp="1"/>
          </p:cNvSpPr>
          <p:nvPr>
            <p:ph type="sldNum" sz="quarter" idx="10"/>
          </p:nvPr>
        </p:nvSpPr>
        <p:spPr/>
        <p:txBody>
          <a:bodyPr/>
          <a:lstStyle/>
          <a:p>
            <a:fld id="{40C7E7BE-DC9F-4FC3-AFD6-8E73284759AE}" type="slidenum">
              <a:rPr lang="fr-FR" smtClean="0"/>
              <a:t>17</a:t>
            </a:fld>
            <a:endParaRPr lang="fr-FR"/>
          </a:p>
        </p:txBody>
      </p:sp>
    </p:spTree>
    <p:extLst>
      <p:ext uri="{BB962C8B-B14F-4D97-AF65-F5344CB8AC3E}">
        <p14:creationId xmlns:p14="http://schemas.microsoft.com/office/powerpoint/2010/main" val="2396119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fr-FR" dirty="0"/>
              <a:t>Des actions de formation et de communication envers les seniors ont été également lancées. Des flyers et posters ont été diffusés. Un petit film</a:t>
            </a:r>
            <a:r>
              <a:rPr lang="fr-FR" baseline="0" dirty="0"/>
              <a:t> de promotion de l’application ICOPE Monitor a été réalisé ainsi que des vidéos et tutoriels pour utiliser différents outils digitaux. Des conférences, des journées ICOPE et des différents évènements ont été organisés en lien avec les mutuelles, les mairies…</a:t>
            </a:r>
          </a:p>
          <a:p>
            <a:pPr marL="0" lvl="0" indent="0" algn="l" rtl="0">
              <a:spcBef>
                <a:spcPts val="0"/>
              </a:spcBef>
              <a:spcAft>
                <a:spcPts val="0"/>
              </a:spcAft>
              <a:buNone/>
            </a:pPr>
            <a:endParaRPr lang="fr-FR" baseline="0" dirty="0"/>
          </a:p>
        </p:txBody>
      </p:sp>
      <p:sp>
        <p:nvSpPr>
          <p:cNvPr id="406" name="Google Shape;40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r-F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29451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14:notes"/>
          <p:cNvSpPr>
            <a:spLocks noGrp="1" noRot="1" noChangeAspect="1"/>
          </p:cNvSpPr>
          <p:nvPr>
            <p:ph type="sldImg" idx="2"/>
          </p:nvPr>
        </p:nvSpPr>
        <p:spPr>
          <a:xfrm>
            <a:off x="2708275" y="923925"/>
            <a:ext cx="4424363" cy="248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14:notes"/>
          <p:cNvSpPr txBox="1">
            <a:spLocks noGrp="1"/>
          </p:cNvSpPr>
          <p:nvPr>
            <p:ph type="body" idx="1"/>
          </p:nvPr>
        </p:nvSpPr>
        <p:spPr>
          <a:xfrm>
            <a:off x="983934" y="3551379"/>
            <a:ext cx="7871456" cy="2905675"/>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fr-FR" dirty="0"/>
              <a:t>Ce comporte 2 modules: </a:t>
            </a:r>
          </a:p>
          <a:p>
            <a:pPr marL="171450" lvl="0" indent="-171450" algn="just" rtl="0">
              <a:spcBef>
                <a:spcPts val="0"/>
              </a:spcBef>
              <a:spcAft>
                <a:spcPts val="0"/>
              </a:spcAft>
              <a:buFont typeface="Arial" panose="020B0604020202020204" pitchFamily="34" charset="0"/>
              <a:buChar char="•"/>
            </a:pPr>
            <a:r>
              <a:rPr lang="fr-FR" sz="1200" b="1" dirty="0"/>
              <a:t>Formation Etape1 </a:t>
            </a:r>
            <a:r>
              <a:rPr lang="fr-FR" sz="1200" dirty="0"/>
              <a:t>pour tout professionnel </a:t>
            </a:r>
            <a:r>
              <a:rPr lang="fr-FR" sz="1200" b="1" dirty="0"/>
              <a:t>(1h30) </a:t>
            </a:r>
            <a:endParaRPr lang="fr-FR" sz="1200" dirty="0"/>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1" dirty="0"/>
              <a:t>Formation Etapes 2 à 4 </a:t>
            </a:r>
            <a:r>
              <a:rPr lang="fr-FR" sz="1200" dirty="0"/>
              <a:t>réservée aux professionnels de santé de </a:t>
            </a:r>
            <a:r>
              <a:rPr lang="fr-FR" sz="1200" b="1" dirty="0"/>
              <a:t>6h30</a:t>
            </a:r>
          </a:p>
          <a:p>
            <a:pPr marL="0" indent="0" algn="just">
              <a:buFontTx/>
              <a:buNone/>
            </a:pPr>
            <a:r>
              <a:rPr lang="fr-FR" sz="1200" dirty="0"/>
              <a:t>Et  peut être complétée par : </a:t>
            </a:r>
          </a:p>
          <a:p>
            <a:pPr marL="0" indent="0" algn="just">
              <a:buFontTx/>
              <a:buNone/>
            </a:pPr>
            <a:r>
              <a:rPr lang="fr-FR" sz="1200" dirty="0"/>
              <a:t>- 1 jour de formation en présentiel traitement de cas cliniques et pratique  </a:t>
            </a:r>
          </a:p>
          <a:p>
            <a:pPr marL="171450" indent="-171450" algn="just">
              <a:buFontTx/>
              <a:buChar char="-"/>
            </a:pPr>
            <a:r>
              <a:rPr lang="fr-FR" sz="1200" dirty="0"/>
              <a:t>+/-1 jour de stage au </a:t>
            </a:r>
            <a:r>
              <a:rPr lang="fr-FR" sz="1200" dirty="0" err="1"/>
              <a:t>Gérontopôle</a:t>
            </a:r>
            <a:r>
              <a:rPr lang="fr-FR" sz="1200" dirty="0"/>
              <a:t> ou dans d'autres centres hospitaliers impliqués dans le programme</a:t>
            </a:r>
          </a:p>
          <a:p>
            <a:pPr marL="171450" indent="-171450" algn="just">
              <a:buFontTx/>
              <a:buChar char="-"/>
            </a:pPr>
            <a:endParaRPr lang="fr-FR" sz="1200" b="1" dirty="0"/>
          </a:p>
          <a:p>
            <a:pPr marL="0" indent="0" algn="just">
              <a:buFontTx/>
              <a:buNone/>
            </a:pPr>
            <a:r>
              <a:rPr lang="fr-FR" sz="1200" b="1" dirty="0"/>
              <a:t>Au 11/09/2023, 4 461 professionnels avaient bénéficié de cette formation en France dont 3535 en Occitanie. </a:t>
            </a:r>
          </a:p>
          <a:p>
            <a:pPr marL="0" indent="0" algn="l">
              <a:buFontTx/>
              <a:buNone/>
            </a:pPr>
            <a:endParaRPr lang="fr-FR" sz="1200" dirty="0"/>
          </a:p>
          <a:p>
            <a:pPr marL="0" lvl="0" indent="0" algn="l" rtl="0">
              <a:spcBef>
                <a:spcPts val="0"/>
              </a:spcBef>
              <a:spcAft>
                <a:spcPts val="0"/>
              </a:spcAft>
              <a:buNone/>
            </a:pPr>
            <a:endParaRPr dirty="0"/>
          </a:p>
        </p:txBody>
      </p:sp>
      <p:sp>
        <p:nvSpPr>
          <p:cNvPr id="415" name="Google Shape;415;p14:notes"/>
          <p:cNvSpPr txBox="1">
            <a:spLocks noGrp="1"/>
          </p:cNvSpPr>
          <p:nvPr>
            <p:ph type="sldNum" idx="12"/>
          </p:nvPr>
        </p:nvSpPr>
        <p:spPr>
          <a:xfrm>
            <a:off x="5573340" y="7009237"/>
            <a:ext cx="4263705" cy="3702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25103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pPr algn="just"/>
            <a:endParaRPr lang="fr-FR" dirty="0"/>
          </a:p>
        </p:txBody>
      </p:sp>
      <p:sp>
        <p:nvSpPr>
          <p:cNvPr id="4" name="Espace réservé du numéro de diapositive 3"/>
          <p:cNvSpPr>
            <a:spLocks noGrp="1"/>
          </p:cNvSpPr>
          <p:nvPr>
            <p:ph type="sldNum" sz="quarter" idx="10"/>
          </p:nvPr>
        </p:nvSpPr>
        <p:spPr/>
        <p:txBody>
          <a:bodyPr/>
          <a:lstStyle/>
          <a:p>
            <a:fld id="{40C7E7BE-DC9F-4FC3-AFD6-8E73284759AE}" type="slidenum">
              <a:rPr lang="fr-FR" smtClean="0"/>
              <a:t>20</a:t>
            </a:fld>
            <a:endParaRPr lang="fr-FR"/>
          </a:p>
        </p:txBody>
      </p:sp>
    </p:spTree>
    <p:extLst>
      <p:ext uri="{BB962C8B-B14F-4D97-AF65-F5344CB8AC3E}">
        <p14:creationId xmlns:p14="http://schemas.microsoft.com/office/powerpoint/2010/main" val="2396119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fr-FR" dirty="0"/>
              <a:t>Pour introduire cette</a:t>
            </a:r>
            <a:r>
              <a:rPr lang="fr-FR" baseline="0" dirty="0"/>
              <a:t> présentation je vous demande de regarder attentivement cette carte du monde sur laquelle les différentes </a:t>
            </a:r>
            <a:r>
              <a:rPr lang="fr-FR" dirty="0"/>
              <a:t>nuances de bleu</a:t>
            </a:r>
            <a:r>
              <a:rPr lang="fr-FR" baseline="0" dirty="0"/>
              <a:t> représentent </a:t>
            </a:r>
            <a:r>
              <a:rPr lang="fr-FR" dirty="0"/>
              <a:t>le</a:t>
            </a:r>
            <a:r>
              <a:rPr lang="fr-FR" baseline="0" dirty="0"/>
              <a:t> % de PA de 60 ans et plus attendu pour 2050, dans les différents pays. Plus le bleu est foncé plus le taux de PA est élevé. Dans les zones colorées  en bleu marine dont l’Europe, l’Iran, la Chine et une partie du Canada  plus de 30% de la population aura 60 ans ou plus à cette date. </a:t>
            </a:r>
            <a:r>
              <a:rPr lang="fr-FR" dirty="0"/>
              <a:t>Ce qui signifie qu’Il y aura, en 2050, 2 milliards de sujets dans cette tranche d’âge,</a:t>
            </a:r>
            <a:r>
              <a:rPr lang="fr-FR" baseline="0" dirty="0"/>
              <a:t> </a:t>
            </a:r>
            <a:r>
              <a:rPr lang="fr-FR" dirty="0"/>
              <a:t>soit 2 fois plus qu’aujourd’hui. Le vieillissement démographique qui a débuté dans les pays industrialisé touche</a:t>
            </a:r>
            <a:r>
              <a:rPr lang="fr-FR" baseline="0" dirty="0"/>
              <a:t> aujourd’hui l’ensemble du monde. </a:t>
            </a:r>
            <a:endParaRPr lang="fr-FR" dirty="0"/>
          </a:p>
          <a:p>
            <a:pPr marL="0" marR="0" indent="0" algn="just" defTabSz="914400" rtl="0" eaLnBrk="1" fontAlgn="auto" latinLnBrk="0" hangingPunct="1">
              <a:lnSpc>
                <a:spcPct val="100000"/>
              </a:lnSpc>
              <a:spcBef>
                <a:spcPts val="0"/>
              </a:spcBef>
              <a:spcAft>
                <a:spcPts val="0"/>
              </a:spcAft>
              <a:buClrTx/>
              <a:buSzTx/>
              <a:buFontTx/>
              <a:buNone/>
              <a:tabLst/>
              <a:defRPr/>
            </a:pPr>
            <a:endParaRPr lang="fr-FR"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10"/>
          </p:nvPr>
        </p:nvSpPr>
        <p:spPr/>
        <p:txBody>
          <a:bodyPr/>
          <a:lstStyle/>
          <a:p>
            <a:fld id="{40C7E7BE-DC9F-4FC3-AFD6-8E73284759AE}" type="slidenum">
              <a:rPr lang="fr-FR" smtClean="0"/>
              <a:t>2</a:t>
            </a:fld>
            <a:endParaRPr lang="fr-FR"/>
          </a:p>
        </p:txBody>
      </p:sp>
    </p:spTree>
    <p:extLst>
      <p:ext uri="{BB962C8B-B14F-4D97-AF65-F5344CB8AC3E}">
        <p14:creationId xmlns:p14="http://schemas.microsoft.com/office/powerpoint/2010/main" val="3326350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Clr>
                <a:schemeClr val="accent1"/>
              </a:buClr>
            </a:pPr>
            <a:r>
              <a:rPr lang="fr-FR" sz="1200" dirty="0"/>
              <a:t>Au niveau national: </a:t>
            </a:r>
          </a:p>
          <a:p>
            <a:pPr marL="171450" indent="-171450">
              <a:buClr>
                <a:schemeClr val="accent1"/>
              </a:buClr>
              <a:buFont typeface="Arial" panose="020B0604020202020204" pitchFamily="34" charset="0"/>
              <a:buChar char="•"/>
            </a:pPr>
            <a:r>
              <a:rPr lang="fr-FR" sz="1200" b="1" dirty="0">
                <a:solidFill>
                  <a:srgbClr val="0070C0"/>
                </a:solidFill>
              </a:rPr>
              <a:t>30209</a:t>
            </a:r>
            <a:r>
              <a:rPr lang="fr-FR" sz="1200" dirty="0"/>
              <a:t>participants inscrits sur la base </a:t>
            </a:r>
            <a:endParaRPr lang="fr-FR" sz="1200" b="1" dirty="0">
              <a:solidFill>
                <a:srgbClr val="0070C0"/>
              </a:solidFill>
            </a:endParaRPr>
          </a:p>
          <a:p>
            <a:pPr marL="171450" indent="-171450">
              <a:buClr>
                <a:schemeClr val="accent1"/>
              </a:buClr>
              <a:buFont typeface="Arial" panose="020B0604020202020204" pitchFamily="34" charset="0"/>
              <a:buChar char="•"/>
            </a:pPr>
            <a:r>
              <a:rPr lang="fr-FR" sz="1200" b="1" dirty="0">
                <a:solidFill>
                  <a:srgbClr val="0070C0"/>
                </a:solidFill>
              </a:rPr>
              <a:t>52 323 </a:t>
            </a:r>
            <a:r>
              <a:rPr lang="fr-FR" sz="1200" dirty="0"/>
              <a:t>Etape1 réalisées</a:t>
            </a:r>
            <a:endParaRPr lang="fr-FR" sz="1200" b="1" dirty="0">
              <a:solidFill>
                <a:srgbClr val="0070C0"/>
              </a:solidFill>
            </a:endParaRPr>
          </a:p>
          <a:p>
            <a:pPr marL="217752" lvl="0" indent="-217752" defTabSz="871005">
              <a:spcBef>
                <a:spcPts val="952"/>
              </a:spcBef>
              <a:buClr>
                <a:schemeClr val="accent1"/>
              </a:buClr>
              <a:buFont typeface="Arial" panose="020B0604020202020204" pitchFamily="34" charset="0"/>
              <a:buChar char="•"/>
              <a:defRPr/>
            </a:pPr>
            <a:r>
              <a:rPr lang="fr-FR" sz="1200" b="1" dirty="0">
                <a:solidFill>
                  <a:srgbClr val="0070C0"/>
                </a:solidFill>
                <a:sym typeface="Arial"/>
              </a:rPr>
              <a:t>7 931 professionnels inscrits</a:t>
            </a:r>
          </a:p>
          <a:p>
            <a:pPr marL="217752" lvl="0" indent="-217752" defTabSz="871005">
              <a:spcBef>
                <a:spcPts val="952"/>
              </a:spcBef>
              <a:buClr>
                <a:schemeClr val="accent1"/>
              </a:buClr>
              <a:buFont typeface="Arial" panose="020B0604020202020204" pitchFamily="34" charset="0"/>
              <a:buChar char="•"/>
              <a:defRPr/>
            </a:pPr>
            <a:r>
              <a:rPr lang="fr-FR" sz="1200" b="1" dirty="0">
                <a:solidFill>
                  <a:srgbClr val="0070C0"/>
                </a:solidFill>
                <a:sym typeface="Arial"/>
              </a:rPr>
              <a:t>5 776 </a:t>
            </a:r>
            <a:r>
              <a:rPr lang="fr-FR" sz="1200" dirty="0">
                <a:solidFill>
                  <a:prstClr val="black"/>
                </a:solidFill>
                <a:sym typeface="Arial"/>
              </a:rPr>
              <a:t>Etape2 enregistrées</a:t>
            </a:r>
            <a:endParaRPr lang="fr-FR" sz="1200" b="1" dirty="0">
              <a:solidFill>
                <a:srgbClr val="0070C0"/>
              </a:solidFill>
              <a:sym typeface="Arial"/>
            </a:endParaRPr>
          </a:p>
          <a:p>
            <a:pPr>
              <a:buClr>
                <a:schemeClr val="accent1"/>
              </a:buClr>
            </a:pPr>
            <a:r>
              <a:rPr lang="fr-FR" sz="1200" dirty="0"/>
              <a:t>Avec au niveau régional: </a:t>
            </a:r>
          </a:p>
          <a:p>
            <a:pPr marL="171450" indent="-171450">
              <a:buClr>
                <a:schemeClr val="accent1"/>
              </a:buClr>
              <a:buFont typeface="Arial" panose="020B0604020202020204" pitchFamily="34" charset="0"/>
              <a:buChar char="•"/>
            </a:pPr>
            <a:r>
              <a:rPr lang="fr-FR" sz="1200" b="1" dirty="0">
                <a:solidFill>
                  <a:srgbClr val="0070C0"/>
                </a:solidFill>
              </a:rPr>
              <a:t>19965</a:t>
            </a:r>
            <a:r>
              <a:rPr lang="fr-FR" sz="1200" dirty="0"/>
              <a:t>participants inscrits sur la base </a:t>
            </a:r>
            <a:endParaRPr lang="fr-FR" sz="1200" b="1" dirty="0">
              <a:solidFill>
                <a:srgbClr val="0070C0"/>
              </a:solidFill>
            </a:endParaRPr>
          </a:p>
          <a:p>
            <a:pPr marL="171450" indent="-171450">
              <a:buClr>
                <a:schemeClr val="accent1"/>
              </a:buClr>
              <a:buFont typeface="Arial" panose="020B0604020202020204" pitchFamily="34" charset="0"/>
              <a:buChar char="•"/>
            </a:pPr>
            <a:r>
              <a:rPr lang="fr-FR" sz="1200" b="1" dirty="0">
                <a:solidFill>
                  <a:srgbClr val="0070C0"/>
                </a:solidFill>
              </a:rPr>
              <a:t>39 701 </a:t>
            </a:r>
            <a:r>
              <a:rPr lang="fr-FR" sz="1200" dirty="0"/>
              <a:t>Etape1 réalisées</a:t>
            </a:r>
            <a:endParaRPr lang="fr-FR" sz="1200" b="1" dirty="0">
              <a:solidFill>
                <a:srgbClr val="0070C0"/>
              </a:solidFill>
            </a:endParaRPr>
          </a:p>
          <a:p>
            <a:pPr marL="217752" lvl="0" indent="-217752" defTabSz="871005">
              <a:spcBef>
                <a:spcPts val="952"/>
              </a:spcBef>
              <a:buClr>
                <a:schemeClr val="accent1"/>
              </a:buClr>
              <a:buFont typeface="Arial" panose="020B0604020202020204" pitchFamily="34" charset="0"/>
              <a:buChar char="•"/>
              <a:defRPr/>
            </a:pPr>
            <a:r>
              <a:rPr lang="fr-FR" sz="1200" b="1" dirty="0">
                <a:solidFill>
                  <a:srgbClr val="0070C0"/>
                </a:solidFill>
                <a:sym typeface="Arial"/>
              </a:rPr>
              <a:t>3 575 professionnels inscrits</a:t>
            </a:r>
          </a:p>
          <a:p>
            <a:pPr marL="217752" lvl="0" indent="-217752" defTabSz="871005">
              <a:spcBef>
                <a:spcPts val="952"/>
              </a:spcBef>
              <a:buClr>
                <a:schemeClr val="accent1"/>
              </a:buClr>
              <a:buFont typeface="Arial" panose="020B0604020202020204" pitchFamily="34" charset="0"/>
              <a:buChar char="•"/>
              <a:defRPr/>
            </a:pPr>
            <a:r>
              <a:rPr lang="fr-FR" sz="1200" b="1" dirty="0">
                <a:solidFill>
                  <a:srgbClr val="0070C0"/>
                </a:solidFill>
                <a:sym typeface="Arial"/>
              </a:rPr>
              <a:t>3 710 </a:t>
            </a:r>
            <a:r>
              <a:rPr lang="fr-FR" sz="1200" dirty="0">
                <a:solidFill>
                  <a:prstClr val="black"/>
                </a:solidFill>
                <a:sym typeface="Arial"/>
              </a:rPr>
              <a:t>Etape2 enregistrées</a:t>
            </a:r>
          </a:p>
          <a:p>
            <a:pPr marL="0" lvl="0" indent="0" defTabSz="871005">
              <a:spcBef>
                <a:spcPts val="952"/>
              </a:spcBef>
              <a:buClr>
                <a:schemeClr val="accent1"/>
              </a:buClr>
              <a:buFontTx/>
              <a:buNone/>
              <a:defRPr/>
            </a:pPr>
            <a:r>
              <a:rPr lang="fr-FR" sz="1200" b="1" dirty="0">
                <a:solidFill>
                  <a:prstClr val="black"/>
                </a:solidFill>
                <a:sym typeface="Arial"/>
              </a:rPr>
              <a:t>Soit 60 % des actes en Occitanie </a:t>
            </a:r>
          </a:p>
          <a:p>
            <a:pPr marL="0" lvl="0" indent="0" defTabSz="871005">
              <a:spcBef>
                <a:spcPts val="952"/>
              </a:spcBef>
              <a:buClr>
                <a:schemeClr val="accent1"/>
              </a:buClr>
              <a:buFontTx/>
              <a:buNone/>
              <a:defRPr/>
            </a:pPr>
            <a:r>
              <a:rPr lang="fr-FR" sz="1200" b="1" dirty="0">
                <a:solidFill>
                  <a:prstClr val="black"/>
                </a:solidFill>
                <a:sym typeface="Arial"/>
              </a:rPr>
              <a:t>1min10s</a:t>
            </a:r>
            <a:endParaRPr lang="fr-FR" sz="1200" b="1" dirty="0">
              <a:solidFill>
                <a:srgbClr val="0070C0"/>
              </a:solidFill>
              <a:sym typeface="Arial"/>
            </a:endParaRP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00B55-A807-4DB1-B846-175E7085EB0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06836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51s</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00B55-A807-4DB1-B846-175E7085EB0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78465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4213" y="1141413"/>
            <a:ext cx="5489575" cy="3087687"/>
          </a:xfrm>
        </p:spPr>
      </p:sp>
      <p:sp>
        <p:nvSpPr>
          <p:cNvPr id="3" name="Espace réservé des commentaires 2"/>
          <p:cNvSpPr>
            <a:spLocks noGrp="1"/>
          </p:cNvSpPr>
          <p:nvPr>
            <p:ph type="body" idx="1"/>
          </p:nvPr>
        </p:nvSpPr>
        <p:spPr/>
        <p:txBody>
          <a:bodyPr/>
          <a:lstStyle/>
          <a:p>
            <a:pPr algn="just">
              <a:lnSpc>
                <a:spcPct val="90000"/>
              </a:lnSpc>
              <a:buClr>
                <a:schemeClr val="accent2">
                  <a:lumMod val="75000"/>
                </a:schemeClr>
              </a:buClr>
              <a:buFont typeface="Arial"/>
              <a:buNone/>
            </a:pPr>
            <a:r>
              <a:rPr lang="fr-FR" sz="1200" b="1" dirty="0">
                <a:solidFill>
                  <a:schemeClr val="accent2">
                    <a:lumMod val="75000"/>
                  </a:schemeClr>
                </a:solidFill>
                <a:latin typeface="+mn-lt"/>
              </a:rPr>
              <a:t>ICOPE une opportunité</a:t>
            </a:r>
            <a:r>
              <a:rPr lang="mr-IN" sz="1200" b="1" dirty="0">
                <a:solidFill>
                  <a:schemeClr val="accent2">
                    <a:lumMod val="75000"/>
                  </a:schemeClr>
                </a:solidFill>
                <a:latin typeface="+mn-lt"/>
              </a:rPr>
              <a:t>…</a:t>
            </a:r>
            <a:r>
              <a:rPr lang="fr-FR" sz="1200" b="1" dirty="0">
                <a:solidFill>
                  <a:schemeClr val="accent2">
                    <a:lumMod val="75000"/>
                  </a:schemeClr>
                </a:solidFill>
                <a:latin typeface="+mn-lt"/>
              </a:rPr>
              <a:t> </a:t>
            </a:r>
          </a:p>
          <a:p>
            <a:pPr algn="just">
              <a:lnSpc>
                <a:spcPct val="90000"/>
              </a:lnSpc>
              <a:buClr>
                <a:schemeClr val="accent2">
                  <a:lumMod val="75000"/>
                </a:schemeClr>
              </a:buClr>
              <a:buFont typeface="Arial"/>
              <a:buChar char="•"/>
            </a:pPr>
            <a:endParaRPr lang="fr-FR" sz="1200" b="1" dirty="0">
              <a:solidFill>
                <a:schemeClr val="accent2">
                  <a:lumMod val="75000"/>
                </a:schemeClr>
              </a:solidFill>
              <a:latin typeface="+mn-lt"/>
            </a:endParaRPr>
          </a:p>
          <a:p>
            <a:pPr algn="just">
              <a:lnSpc>
                <a:spcPct val="90000"/>
              </a:lnSpc>
              <a:buClr>
                <a:schemeClr val="accent2">
                  <a:lumMod val="75000"/>
                </a:schemeClr>
              </a:buClr>
              <a:buFont typeface="Arial"/>
              <a:buChar char="•"/>
            </a:pPr>
            <a:r>
              <a:rPr lang="fr-FR" sz="1200" dirty="0">
                <a:latin typeface="+mn-lt"/>
              </a:rPr>
              <a:t>Pour permettre au plus grand nombre de vieillir en bonne santé </a:t>
            </a:r>
          </a:p>
          <a:p>
            <a:pPr algn="just">
              <a:lnSpc>
                <a:spcPct val="90000"/>
              </a:lnSpc>
              <a:buClr>
                <a:schemeClr val="accent2">
                  <a:lumMod val="75000"/>
                </a:schemeClr>
              </a:buClr>
              <a:buFont typeface="Arial"/>
              <a:buChar char="•"/>
            </a:pPr>
            <a:endParaRPr lang="fr-FR" sz="1200" dirty="0">
              <a:latin typeface="+mn-lt"/>
            </a:endParaRPr>
          </a:p>
          <a:p>
            <a:pPr algn="just">
              <a:lnSpc>
                <a:spcPct val="70000"/>
              </a:lnSpc>
              <a:buClr>
                <a:schemeClr val="accent2">
                  <a:lumMod val="75000"/>
                </a:schemeClr>
              </a:buClr>
              <a:buFont typeface="Arial"/>
              <a:buChar char="•"/>
            </a:pPr>
            <a:r>
              <a:rPr lang="fr-FR" sz="1200" dirty="0">
                <a:latin typeface="+mn-lt"/>
              </a:rPr>
              <a:t>Pour réformer en profondeur notre système de santé doit faire </a:t>
            </a:r>
            <a:r>
              <a:rPr lang="fr-FR" altLang="ja-JP" sz="1200" dirty="0">
                <a:latin typeface="+mn-lt"/>
              </a:rPr>
              <a:t>(Step5) avec :</a:t>
            </a:r>
          </a:p>
          <a:p>
            <a:pPr lvl="1" algn="just">
              <a:lnSpc>
                <a:spcPct val="70000"/>
              </a:lnSpc>
              <a:buClr>
                <a:schemeClr val="accent2">
                  <a:lumMod val="75000"/>
                </a:schemeClr>
              </a:buClr>
              <a:buFont typeface="Arial"/>
              <a:buChar char="•"/>
            </a:pPr>
            <a:r>
              <a:rPr lang="fr-FR" sz="1200" dirty="0">
                <a:latin typeface="+mn-lt"/>
              </a:rPr>
              <a:t>Plus de place à la prévention</a:t>
            </a:r>
          </a:p>
          <a:p>
            <a:pPr lvl="1" algn="just">
              <a:lnSpc>
                <a:spcPct val="70000"/>
              </a:lnSpc>
              <a:buClr>
                <a:schemeClr val="accent2">
                  <a:lumMod val="75000"/>
                </a:schemeClr>
              </a:buClr>
              <a:buFont typeface="Arial"/>
              <a:buChar char="•"/>
            </a:pPr>
            <a:r>
              <a:rPr lang="fr-FR" sz="1200" dirty="0">
                <a:latin typeface="+mn-lt"/>
              </a:rPr>
              <a:t>Amélioration lien ville/hôpital</a:t>
            </a:r>
          </a:p>
          <a:p>
            <a:pPr lvl="1" algn="just">
              <a:lnSpc>
                <a:spcPct val="70000"/>
              </a:lnSpc>
              <a:buClr>
                <a:schemeClr val="accent2">
                  <a:lumMod val="75000"/>
                </a:schemeClr>
              </a:buClr>
              <a:buFont typeface="Arial"/>
              <a:buChar char="•"/>
            </a:pPr>
            <a:r>
              <a:rPr lang="fr-FR" sz="1200" dirty="0">
                <a:latin typeface="+mn-lt"/>
              </a:rPr>
              <a:t>Exercice des soins coordonné </a:t>
            </a:r>
          </a:p>
          <a:p>
            <a:pPr marL="0" marR="0" indent="0" algn="just" defTabSz="914400" rtl="0" eaLnBrk="1" fontAlgn="auto" latinLnBrk="0" hangingPunct="1">
              <a:lnSpc>
                <a:spcPct val="100000"/>
              </a:lnSpc>
              <a:spcBef>
                <a:spcPts val="0"/>
              </a:spcBef>
              <a:spcAft>
                <a:spcPts val="0"/>
              </a:spcAft>
              <a:buClrTx/>
              <a:buSzTx/>
              <a:buFontTx/>
              <a:buNone/>
              <a:tabLst/>
              <a:defRPr/>
            </a:pPr>
            <a:r>
              <a:rPr lang="fr-FR" altLang="ja-JP" sz="1200" dirty="0">
                <a:solidFill>
                  <a:schemeClr val="accent2">
                    <a:lumMod val="75000"/>
                  </a:schemeClr>
                </a:solidFill>
                <a:latin typeface="+mn-lt"/>
              </a:rPr>
              <a:t>ICOPE inscrit par l</a:t>
            </a:r>
            <a:r>
              <a:rPr lang="fr-FR" sz="1200" dirty="0">
                <a:solidFill>
                  <a:schemeClr val="accent2">
                    <a:lumMod val="75000"/>
                  </a:schemeClr>
                </a:solidFill>
                <a:latin typeface="+mn-lt"/>
              </a:rPr>
              <a:t>e ministère des solidarités dans le plan « grand âge et autonomie » présenté, en janvier 2020.</a:t>
            </a:r>
          </a:p>
          <a:p>
            <a:pPr marL="0" marR="0" indent="0" algn="just" defTabSz="914400" rtl="0" eaLnBrk="1" fontAlgn="auto" latinLnBrk="0" hangingPunct="1">
              <a:lnSpc>
                <a:spcPct val="100000"/>
              </a:lnSpc>
              <a:spcBef>
                <a:spcPts val="0"/>
              </a:spcBef>
              <a:spcAft>
                <a:spcPts val="0"/>
              </a:spcAft>
              <a:buClrTx/>
              <a:buSzTx/>
              <a:buFontTx/>
              <a:buNone/>
              <a:tabLst/>
              <a:defRPr/>
            </a:pPr>
            <a:r>
              <a:rPr lang="fr-FR" altLang="ja-JP" sz="1200" dirty="0">
                <a:solidFill>
                  <a:schemeClr val="accent2">
                    <a:lumMod val="75000"/>
                  </a:schemeClr>
                </a:solidFill>
                <a:latin typeface="+mn-lt"/>
              </a:rPr>
              <a:t>IICOPE</a:t>
            </a:r>
            <a:r>
              <a:rPr lang="fr-FR" altLang="ja-JP" sz="1200" baseline="0" dirty="0">
                <a:solidFill>
                  <a:schemeClr val="accent2">
                    <a:lumMod val="75000"/>
                  </a:schemeClr>
                </a:solidFill>
                <a:latin typeface="+mn-lt"/>
              </a:rPr>
              <a:t> inscrit </a:t>
            </a:r>
            <a:r>
              <a:rPr lang="fr-FR" altLang="ja-JP" sz="1200" dirty="0">
                <a:solidFill>
                  <a:schemeClr val="accent2">
                    <a:lumMod val="75000"/>
                  </a:schemeClr>
                </a:solidFill>
                <a:latin typeface="+mn-lt"/>
              </a:rPr>
              <a:t>dans une expérimentation nationale portée par le ministère de la santé.</a:t>
            </a:r>
          </a:p>
          <a:p>
            <a:pPr marL="0" marR="0" indent="0" algn="l" defTabSz="914400" rtl="0" eaLnBrk="1" fontAlgn="auto" latinLnBrk="0" hangingPunct="1">
              <a:lnSpc>
                <a:spcPct val="100000"/>
              </a:lnSpc>
              <a:spcBef>
                <a:spcPts val="0"/>
              </a:spcBef>
              <a:spcAft>
                <a:spcPts val="0"/>
              </a:spcAft>
              <a:buClrTx/>
              <a:buSzTx/>
              <a:buFontTx/>
              <a:buNone/>
              <a:tabLst/>
              <a:defRPr/>
            </a:pPr>
            <a:endParaRPr lang="fr-FR" altLang="ja-JP" sz="1200" dirty="0">
              <a:solidFill>
                <a:schemeClr val="accent2">
                  <a:lumMod val="75000"/>
                </a:schemeClr>
              </a:solidFill>
              <a:latin typeface="Calibri" charset="0"/>
            </a:endParaRPr>
          </a:p>
          <a:p>
            <a:endParaRPr lang="fr-FR" dirty="0"/>
          </a:p>
        </p:txBody>
      </p:sp>
      <p:sp>
        <p:nvSpPr>
          <p:cNvPr id="4" name="Espace réservé du numéro de diapositive 3"/>
          <p:cNvSpPr>
            <a:spLocks noGrp="1"/>
          </p:cNvSpPr>
          <p:nvPr>
            <p:ph type="sldNum" sz="quarter" idx="10"/>
          </p:nvPr>
        </p:nvSpPr>
        <p:spPr/>
        <p:txBody>
          <a:bodyPr/>
          <a:lstStyle/>
          <a:p>
            <a:fld id="{40C7E7BE-DC9F-4FC3-AFD6-8E73284759AE}" type="slidenum">
              <a:rPr lang="fr-FR" smtClean="0"/>
              <a:t>24</a:t>
            </a:fld>
            <a:endParaRPr lang="fr-FR"/>
          </a:p>
        </p:txBody>
      </p:sp>
    </p:spTree>
    <p:extLst>
      <p:ext uri="{BB962C8B-B14F-4D97-AF65-F5344CB8AC3E}">
        <p14:creationId xmlns:p14="http://schemas.microsoft.com/office/powerpoint/2010/main" val="4231902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fr-FR" sz="1200" b="0" i="0" u="none" strike="noStrike" kern="0" cap="none" spc="0" normalizeH="0" baseline="0" noProof="0" dirty="0">
              <a:ln>
                <a:noFill/>
              </a:ln>
              <a:solidFill>
                <a:srgbClr val="000000"/>
              </a:solidFill>
              <a:effectLst/>
              <a:uLnTx/>
              <a:uFillTx/>
              <a:latin typeface="+mn-lt"/>
              <a:cs typeface="Calibri"/>
              <a:sym typeface="Calibri"/>
            </a:endParaRPr>
          </a:p>
        </p:txBody>
      </p:sp>
      <p:sp>
        <p:nvSpPr>
          <p:cNvPr id="406" name="Google Shape;40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r-FR"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8494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l"/>
            <a:r>
              <a:rPr lang="fr-FR" sz="1200" b="0" dirty="0"/>
              <a:t>En</a:t>
            </a:r>
            <a:r>
              <a:rPr lang="fr-FR" sz="1200" b="0" baseline="0" dirty="0"/>
              <a:t> Europe,  l</a:t>
            </a:r>
            <a:r>
              <a:rPr lang="fr-FR" sz="1200" b="0" dirty="0"/>
              <a:t>a France se situe dans la moyenne des pays européens en ce qui concerne le % de sujets de + de 65 ans (21%) mais</a:t>
            </a:r>
            <a:r>
              <a:rPr lang="fr-FR" sz="1200" b="0" baseline="0" dirty="0"/>
              <a:t> </a:t>
            </a:r>
            <a:r>
              <a:rPr lang="fr-FR" sz="1200" b="0" dirty="0"/>
              <a:t> est</a:t>
            </a:r>
            <a:r>
              <a:rPr lang="fr-FR" sz="1200" b="0" baseline="0" dirty="0"/>
              <a:t> </a:t>
            </a:r>
            <a:r>
              <a:rPr lang="fr-FR" sz="1200" b="0" dirty="0"/>
              <a:t>au premier rang des pays européen</a:t>
            </a:r>
            <a:r>
              <a:rPr lang="fr-FR" sz="1200" b="0" baseline="0" dirty="0"/>
              <a:t> en ce qui concerne le nombre de centenaire : </a:t>
            </a:r>
            <a:r>
              <a:rPr lang="fr-FR" sz="1200" b="0" dirty="0"/>
              <a:t>30 000 centenaires en France en 2023, près de 30 fois plus qu’en 1970.</a:t>
            </a:r>
            <a:r>
              <a:rPr lang="fr-FR" sz="1200" b="0" baseline="0" dirty="0"/>
              <a:t> </a:t>
            </a:r>
            <a:r>
              <a:rPr lang="fr-FR" sz="1200" b="0" baseline="0" dirty="0">
                <a:solidFill>
                  <a:schemeClr val="accent1">
                    <a:lumMod val="75000"/>
                  </a:schemeClr>
                </a:solidFill>
              </a:rPr>
              <a:t>Or notre</a:t>
            </a:r>
            <a:r>
              <a:rPr lang="fr-FR" sz="1200" b="0" dirty="0">
                <a:solidFill>
                  <a:schemeClr val="accent1">
                    <a:lumMod val="75000"/>
                  </a:schemeClr>
                </a:solidFill>
              </a:rPr>
              <a:t> système de santé insuffisamment adapté au vieillissement de la population</a:t>
            </a:r>
            <a:r>
              <a:rPr lang="fr-FR" sz="1200" b="0" baseline="0" dirty="0">
                <a:solidFill>
                  <a:schemeClr val="accent1">
                    <a:lumMod val="75000"/>
                  </a:schemeClr>
                </a:solidFill>
              </a:rPr>
              <a:t> de sorte que si l’on constate une augmentation de l’espérance de vie de 2 mois /an on note aussi une stagnation de l’EV sans incapacité, ce qui a pour conséquences le risque de voir augmenter le nombre de sujets dépendants. Ce qui aura pour conséquences une altération de la qualité de la vie des SA et des aidants et une majoration des coûts de santé.</a:t>
            </a:r>
            <a:endParaRPr lang="fr-FR" sz="1200" b="0" dirty="0">
              <a:solidFill>
                <a:schemeClr val="accent1">
                  <a:lumMod val="75000"/>
                </a:schemeClr>
              </a:solidFill>
              <a:cs typeface="Verdana"/>
            </a:endParaRPr>
          </a:p>
          <a:p>
            <a:endParaRPr lang="fr-FR" b="0" dirty="0"/>
          </a:p>
        </p:txBody>
      </p:sp>
      <p:sp>
        <p:nvSpPr>
          <p:cNvPr id="4" name="Espace réservé du numéro de diapositive 3"/>
          <p:cNvSpPr>
            <a:spLocks noGrp="1"/>
          </p:cNvSpPr>
          <p:nvPr>
            <p:ph type="sldNum" sz="quarter" idx="10"/>
          </p:nvPr>
        </p:nvSpPr>
        <p:spPr/>
        <p:txBody>
          <a:bodyPr/>
          <a:lstStyle/>
          <a:p>
            <a:fld id="{6F3174B0-52FB-CD4A-A3F3-6C268CAC2D97}" type="slidenum">
              <a:rPr lang="fr-FR" smtClean="0"/>
              <a:t>3</a:t>
            </a:fld>
            <a:endParaRPr lang="fr-FR"/>
          </a:p>
        </p:txBody>
      </p:sp>
    </p:spTree>
    <p:extLst>
      <p:ext uri="{BB962C8B-B14F-4D97-AF65-F5344CB8AC3E}">
        <p14:creationId xmlns:p14="http://schemas.microsoft.com/office/powerpoint/2010/main" val="3531197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latin typeface="+mn-lt"/>
              </a:rPr>
              <a:t>C’est</a:t>
            </a:r>
            <a:r>
              <a:rPr lang="fr-FR" sz="1200" baseline="0" dirty="0">
                <a:latin typeface="+mn-lt"/>
              </a:rPr>
              <a:t> dans ce contexte de vieillissement démographique que l’OMS </a:t>
            </a:r>
            <a:r>
              <a:rPr lang="fr-FR" sz="1200" dirty="0">
                <a:latin typeface="+mn-lt"/>
              </a:rPr>
              <a:t>propose un programme de prévention de la perte d’autonomie pour les seniors</a:t>
            </a:r>
            <a:r>
              <a:rPr lang="fr-FR" sz="1200" baseline="0" dirty="0">
                <a:latin typeface="+mn-lt"/>
              </a:rPr>
              <a:t> : le programme ICOPE qui a pour objectif de réduire de 15 millions le nombre de sujets dépendants dans le monde à l’horizon 2025. soit une réduction de 150 000 sujets dépendants pour la France et 15 000 pour l’Occitanie.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aseline="0" dirty="0">
                <a:latin typeface="+mn-lt"/>
              </a:rPr>
              <a:t>ICOPE est un acronyme en langue anglaise que l’on peut traduire en français par Soins Intégrés pour les PA mais il y</a:t>
            </a:r>
            <a:r>
              <a:rPr lang="fr-FR" sz="1200" dirty="0">
                <a:latin typeface="+mn-lt"/>
              </a:rPr>
              <a:t> aussi dans le choix de cet acronyme un clin d’œil  car I </a:t>
            </a:r>
            <a:r>
              <a:rPr lang="fr-FR" sz="1200" dirty="0" err="1">
                <a:latin typeface="+mn-lt"/>
              </a:rPr>
              <a:t>Cope</a:t>
            </a:r>
            <a:r>
              <a:rPr lang="fr-FR" sz="1200" dirty="0">
                <a:latin typeface="+mn-lt"/>
              </a:rPr>
              <a:t> signifie je fais face, je me débrouille, je m’en sors…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ICOPE</a:t>
            </a:r>
            <a:r>
              <a:rPr lang="fr-FR" sz="1200" baseline="0" dirty="0">
                <a:latin typeface="+mn-lt"/>
              </a:rPr>
              <a:t> permet d’identifier une population à risque de perte d’autonomie </a:t>
            </a:r>
            <a:r>
              <a:rPr lang="fr-FR" sz="1200" dirty="0">
                <a:latin typeface="+mn-lt"/>
              </a:rPr>
              <a:t>grâce à l’évaluation et au</a:t>
            </a:r>
            <a:r>
              <a:rPr lang="fr-FR" sz="1200" baseline="0" dirty="0">
                <a:latin typeface="+mn-lt"/>
              </a:rPr>
              <a:t> </a:t>
            </a:r>
            <a:r>
              <a:rPr lang="fr-FR" sz="1200" dirty="0">
                <a:latin typeface="+mn-lt"/>
              </a:rPr>
              <a:t>suivi régulier tous les 6 mois de 6 fonctions qui jouent un rôle important dans le maintien de l’indépendance fonctionnelle :</a:t>
            </a:r>
          </a:p>
          <a:p>
            <a:pPr marL="400050" marR="0" lvl="0" indent="-171450" algn="l" defTabSz="914400" rtl="0" eaLnBrk="1" fontAlgn="auto" latinLnBrk="0" hangingPunct="1">
              <a:lnSpc>
                <a:spcPct val="110000"/>
              </a:lnSpc>
              <a:spcBef>
                <a:spcPts val="600"/>
              </a:spcBef>
              <a:spcAft>
                <a:spcPts val="0"/>
              </a:spcAft>
              <a:buClr>
                <a:schemeClr val="accent1">
                  <a:lumMod val="75000"/>
                </a:schemeClr>
              </a:buClr>
              <a:buSzTx/>
              <a:buFont typeface="Arial" panose="020B0604020202020204" pitchFamily="34" charset="0"/>
              <a:buChar char="•"/>
              <a:tabLst/>
              <a:defRPr/>
            </a:pPr>
            <a:r>
              <a:rPr lang="fr-FR" sz="1200" kern="1200" dirty="0">
                <a:solidFill>
                  <a:schemeClr val="tx1"/>
                </a:solidFill>
                <a:latin typeface="+mn-lt"/>
                <a:ea typeface="+mn-ea"/>
                <a:cs typeface="+mn-cs"/>
              </a:rPr>
              <a:t>Cognition </a:t>
            </a:r>
          </a:p>
          <a:p>
            <a:pPr marL="400050" lvl="0" indent="-171450">
              <a:lnSpc>
                <a:spcPct val="110000"/>
              </a:lnSpc>
              <a:spcBef>
                <a:spcPts val="600"/>
              </a:spcBef>
              <a:buClr>
                <a:schemeClr val="accent1">
                  <a:lumMod val="75000"/>
                </a:schemeClr>
              </a:buClr>
              <a:buFont typeface="Arial" panose="020B0604020202020204" pitchFamily="34" charset="0"/>
              <a:buChar char="•"/>
            </a:pPr>
            <a:r>
              <a:rPr lang="fr-FR" sz="1200" kern="1200" dirty="0">
                <a:solidFill>
                  <a:schemeClr val="tx1"/>
                </a:solidFill>
                <a:latin typeface="+mn-lt"/>
                <a:ea typeface="+mn-ea"/>
                <a:cs typeface="+mn-cs"/>
              </a:rPr>
              <a:t>Mobilité </a:t>
            </a:r>
          </a:p>
          <a:p>
            <a:pPr marL="400050" lvl="0" indent="-171450">
              <a:lnSpc>
                <a:spcPct val="110000"/>
              </a:lnSpc>
              <a:spcBef>
                <a:spcPts val="600"/>
              </a:spcBef>
              <a:buClr>
                <a:schemeClr val="accent1">
                  <a:lumMod val="75000"/>
                </a:schemeClr>
              </a:buClr>
              <a:buFont typeface="Arial" panose="020B0604020202020204" pitchFamily="34" charset="0"/>
              <a:buChar char="•"/>
            </a:pPr>
            <a:r>
              <a:rPr lang="fr-FR" sz="1200" kern="1200" dirty="0">
                <a:solidFill>
                  <a:schemeClr val="tx1"/>
                </a:solidFill>
                <a:latin typeface="+mn-lt"/>
                <a:ea typeface="+mn-ea"/>
                <a:cs typeface="+mn-cs"/>
              </a:rPr>
              <a:t>Nutrition</a:t>
            </a:r>
          </a:p>
          <a:p>
            <a:pPr marL="400050" marR="0" lvl="0" indent="-171450" algn="l" defTabSz="914400" rtl="0" eaLnBrk="1" fontAlgn="auto" latinLnBrk="0" hangingPunct="1">
              <a:lnSpc>
                <a:spcPct val="110000"/>
              </a:lnSpc>
              <a:spcBef>
                <a:spcPts val="600"/>
              </a:spcBef>
              <a:spcAft>
                <a:spcPts val="0"/>
              </a:spcAft>
              <a:buClr>
                <a:schemeClr val="accent1">
                  <a:lumMod val="75000"/>
                </a:schemeClr>
              </a:buClr>
              <a:buSzTx/>
              <a:buFont typeface="Arial" panose="020B0604020202020204" pitchFamily="34" charset="0"/>
              <a:buChar char="•"/>
              <a:tabLst/>
              <a:defRPr/>
            </a:pPr>
            <a:r>
              <a:rPr lang="fr-FR" sz="1200" kern="1200" dirty="0">
                <a:solidFill>
                  <a:schemeClr val="tx1"/>
                </a:solidFill>
                <a:latin typeface="+mn-lt"/>
                <a:ea typeface="+mn-ea"/>
                <a:cs typeface="+mn-cs"/>
              </a:rPr>
              <a:t>Audition</a:t>
            </a:r>
          </a:p>
          <a:p>
            <a:pPr marL="400050" lvl="0" indent="-171450">
              <a:lnSpc>
                <a:spcPct val="110000"/>
              </a:lnSpc>
              <a:spcBef>
                <a:spcPts val="600"/>
              </a:spcBef>
              <a:buClr>
                <a:schemeClr val="accent1">
                  <a:lumMod val="75000"/>
                </a:schemeClr>
              </a:buClr>
              <a:buFont typeface="Arial" panose="020B0604020202020204" pitchFamily="34" charset="0"/>
              <a:buChar char="•"/>
            </a:pPr>
            <a:r>
              <a:rPr lang="fr-FR" sz="1200" kern="1200" dirty="0">
                <a:solidFill>
                  <a:schemeClr val="tx1"/>
                </a:solidFill>
                <a:latin typeface="+mn-lt"/>
                <a:ea typeface="+mn-ea"/>
                <a:cs typeface="+mn-cs"/>
              </a:rPr>
              <a:t>Vision</a:t>
            </a:r>
          </a:p>
          <a:p>
            <a:pPr marL="400050" lvl="0" indent="-171450">
              <a:lnSpc>
                <a:spcPct val="110000"/>
              </a:lnSpc>
              <a:spcBef>
                <a:spcPts val="600"/>
              </a:spcBef>
              <a:buClr>
                <a:schemeClr val="accent1">
                  <a:lumMod val="75000"/>
                </a:schemeClr>
              </a:buClr>
              <a:buFont typeface="Arial" panose="020B0604020202020204" pitchFamily="34" charset="0"/>
              <a:buChar char="•"/>
            </a:pPr>
            <a:r>
              <a:rPr lang="fr-FR" sz="1200" kern="1200" dirty="0">
                <a:solidFill>
                  <a:schemeClr val="tx1"/>
                </a:solidFill>
                <a:latin typeface="+mn-lt"/>
                <a:ea typeface="+mn-ea"/>
                <a:cs typeface="+mn-cs"/>
              </a:rPr>
              <a:t>Psychologie</a:t>
            </a:r>
          </a:p>
          <a:p>
            <a:pPr marL="400050" lvl="0" indent="-171450">
              <a:lnSpc>
                <a:spcPct val="110000"/>
              </a:lnSpc>
              <a:spcBef>
                <a:spcPts val="600"/>
              </a:spcBef>
              <a:buClr>
                <a:schemeClr val="accent1">
                  <a:lumMod val="75000"/>
                </a:schemeClr>
              </a:buClr>
              <a:buFont typeface="Arial" panose="020B0604020202020204" pitchFamily="34" charset="0"/>
              <a:buChar char="•"/>
            </a:pPr>
            <a:endParaRPr lang="fr-FR" sz="1200" kern="1200" dirty="0">
              <a:solidFill>
                <a:schemeClr val="tx1"/>
              </a:solidFill>
              <a:effectLst/>
              <a:latin typeface="+mn-lt"/>
              <a:ea typeface="+mn-ea"/>
              <a:cs typeface="+mn-cs"/>
            </a:endParaRPr>
          </a:p>
          <a:p>
            <a:pPr marL="228600" lvl="0" indent="0">
              <a:lnSpc>
                <a:spcPct val="110000"/>
              </a:lnSpc>
              <a:spcBef>
                <a:spcPts val="600"/>
              </a:spcBef>
              <a:buClr>
                <a:schemeClr val="accent1">
                  <a:lumMod val="75000"/>
                </a:schemeClr>
              </a:buClr>
              <a:buFontTx/>
              <a:buNone/>
            </a:pPr>
            <a:r>
              <a:rPr lang="fr-FR" sz="1200" kern="1200" dirty="0">
                <a:solidFill>
                  <a:schemeClr val="tx1"/>
                </a:solidFill>
                <a:effectLst/>
                <a:latin typeface="+mn-lt"/>
                <a:ea typeface="+mn-ea"/>
                <a:cs typeface="+mn-cs"/>
              </a:rPr>
              <a:t>Le but étant de mettre en place si besoin une évaluation approfondie et des actions correctives.</a:t>
            </a:r>
          </a:p>
          <a:p>
            <a:pPr marL="228600" lvl="0" indent="0">
              <a:lnSpc>
                <a:spcPct val="110000"/>
              </a:lnSpc>
              <a:spcBef>
                <a:spcPts val="600"/>
              </a:spcBef>
              <a:buClr>
                <a:schemeClr val="accent1">
                  <a:lumMod val="75000"/>
                </a:schemeClr>
              </a:buClr>
              <a:buFontTx/>
              <a:buNone/>
            </a:pPr>
            <a:endParaRPr kumimoji="0" lang="fr-FR" sz="1200" b="0" i="0" u="none" strike="noStrike" kern="1200" cap="none" spc="0" normalizeH="0" baseline="0" noProof="0" dirty="0">
              <a:ln>
                <a:noFill/>
              </a:ln>
              <a:solidFill>
                <a:schemeClr val="tx1"/>
              </a:solidFill>
              <a:effectLst/>
              <a:uLnTx/>
              <a:uFillTx/>
              <a:latin typeface="+mn-lt"/>
              <a:ea typeface="+mn-ea"/>
              <a:cs typeface="+mn-cs"/>
              <a:sym typeface="Arial"/>
            </a:endParaRPr>
          </a:p>
          <a:p>
            <a:pPr marL="228600" lvl="0" indent="0">
              <a:lnSpc>
                <a:spcPct val="110000"/>
              </a:lnSpc>
              <a:spcBef>
                <a:spcPts val="600"/>
              </a:spcBef>
              <a:buClr>
                <a:schemeClr val="accent1">
                  <a:lumMod val="75000"/>
                </a:schemeClr>
              </a:buClr>
              <a:buFontTx/>
              <a:buNone/>
            </a:pPr>
            <a:r>
              <a:rPr kumimoji="0" lang="fr-FR" sz="1200" b="0" i="0" u="none" strike="noStrike" kern="1200" cap="none" spc="0" normalizeH="0" baseline="0" noProof="0" dirty="0">
                <a:ln>
                  <a:noFill/>
                </a:ln>
                <a:solidFill>
                  <a:schemeClr val="tx1"/>
                </a:solidFill>
                <a:effectLst/>
                <a:uLnTx/>
                <a:uFillTx/>
                <a:latin typeface="+mn-lt"/>
                <a:ea typeface="+mn-ea"/>
                <a:cs typeface="+mn-cs"/>
                <a:sym typeface="Arial"/>
              </a:rPr>
              <a:t>La p</a:t>
            </a:r>
            <a:r>
              <a:rPr kumimoji="0" lang="fr-FR" sz="1200" b="0" i="0" u="none" strike="noStrike" kern="1200" cap="none" spc="0" normalizeH="0" baseline="0" noProof="0" dirty="0">
                <a:ln>
                  <a:noFill/>
                </a:ln>
                <a:solidFill>
                  <a:schemeClr val="accent1">
                    <a:lumMod val="75000"/>
                  </a:schemeClr>
                </a:solidFill>
                <a:effectLst/>
                <a:uLnTx/>
                <a:uFillTx/>
                <a:latin typeface="+mn-lt"/>
                <a:ea typeface="+mn-ea"/>
                <a:cs typeface="+mn-cs"/>
                <a:sym typeface="Arial"/>
              </a:rPr>
              <a:t>opulation cible est celle des </a:t>
            </a:r>
            <a:r>
              <a:rPr kumimoji="0" lang="fr-FR" sz="1200" b="0" i="0" u="none" strike="noStrike" kern="1200" cap="none" spc="0" normalizeH="0" baseline="0" noProof="0" dirty="0">
                <a:ln>
                  <a:noFill/>
                </a:ln>
                <a:effectLst/>
                <a:uLnTx/>
                <a:uFillTx/>
                <a:latin typeface="+mn-lt"/>
                <a:ea typeface="+mn-ea"/>
                <a:cs typeface="+mn-cs"/>
                <a:sym typeface="Arial"/>
              </a:rPr>
              <a:t>sujets autonomes de 60 ans et plus, vivant à domicile (robustes, pré-fragiles, fragiles)</a:t>
            </a:r>
          </a:p>
          <a:p>
            <a:pPr marL="228600" lvl="0" indent="0">
              <a:lnSpc>
                <a:spcPct val="110000"/>
              </a:lnSpc>
              <a:spcBef>
                <a:spcPts val="600"/>
              </a:spcBef>
              <a:buClr>
                <a:schemeClr val="accent1">
                  <a:lumMod val="75000"/>
                </a:schemeClr>
              </a:buClr>
              <a:buFontTx/>
              <a:buNone/>
            </a:pPr>
            <a:endParaRPr lang="fr-FR" sz="1200" kern="1200" dirty="0">
              <a:solidFill>
                <a:schemeClr val="accent1">
                  <a:lumMod val="75000"/>
                </a:schemeClr>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540ED5-8885-2245-B8C7-1FEB35066F1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51671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marR="0" lvl="0" indent="0" algn="just" defTabSz="914400" rtl="0" eaLnBrk="1" fontAlgn="auto" latinLnBrk="0" hangingPunct="1">
              <a:lnSpc>
                <a:spcPct val="100000"/>
              </a:lnSpc>
              <a:spcBef>
                <a:spcPts val="600"/>
              </a:spcBef>
              <a:spcAft>
                <a:spcPts val="600"/>
              </a:spcAft>
              <a:buClr>
                <a:schemeClr val="accent1">
                  <a:lumMod val="75000"/>
                </a:schemeClr>
              </a:buClr>
              <a:buSzTx/>
              <a:buFontTx/>
              <a:buNone/>
              <a:tabLst/>
              <a:defRPr/>
            </a:pPr>
            <a:r>
              <a:rPr kumimoji="0" lang="fr-FR" b="0" i="0" u="none" strike="noStrike" kern="1200" cap="none" spc="0" normalizeH="0" baseline="0" noProof="0" dirty="0">
                <a:ln>
                  <a:noFill/>
                </a:ln>
                <a:solidFill>
                  <a:srgbClr val="191669"/>
                </a:solidFill>
                <a:effectLst/>
                <a:uLnTx/>
                <a:uFillTx/>
                <a:ea typeface="+mn-ea"/>
                <a:cs typeface="+mn-cs"/>
                <a:sym typeface="Arial"/>
              </a:rPr>
              <a:t>ICOPE </a:t>
            </a:r>
          </a:p>
          <a:p>
            <a:pPr marL="571500" marR="0" lvl="0" indent="-342900" algn="just" defTabSz="914400" rtl="0" eaLnBrk="1" fontAlgn="auto" latinLnBrk="0" hangingPunct="1">
              <a:lnSpc>
                <a:spcPct val="100000"/>
              </a:lnSpc>
              <a:spcBef>
                <a:spcPts val="600"/>
              </a:spcBef>
              <a:spcAft>
                <a:spcPts val="600"/>
              </a:spcAft>
              <a:buClr>
                <a:schemeClr val="accent1">
                  <a:lumMod val="75000"/>
                </a:schemeClr>
              </a:buClr>
              <a:buSzTx/>
              <a:buFont typeface="Lucida Grande"/>
              <a:buChar char="-"/>
              <a:tabLst/>
              <a:defRPr/>
            </a:pPr>
            <a:r>
              <a:rPr kumimoji="0" lang="fr-FR" b="0" i="0" u="none" strike="noStrike" kern="1200" cap="none" spc="0" normalizeH="0" baseline="0" noProof="0" dirty="0">
                <a:ln>
                  <a:noFill/>
                </a:ln>
                <a:solidFill>
                  <a:srgbClr val="191669"/>
                </a:solidFill>
                <a:effectLst/>
                <a:uLnTx/>
                <a:uFillTx/>
                <a:ea typeface="+mn-ea"/>
                <a:cs typeface="+mn-cs"/>
                <a:sym typeface="Arial"/>
              </a:rPr>
              <a:t>Conçu pour être applicable dans </a:t>
            </a:r>
            <a:r>
              <a:rPr kumimoji="0" lang="fr-FR" b="1" i="0" u="none" strike="noStrike" kern="1200" cap="none" spc="0" normalizeH="0" baseline="0" noProof="0" dirty="0">
                <a:ln>
                  <a:noFill/>
                </a:ln>
                <a:solidFill>
                  <a:schemeClr val="accent1">
                    <a:lumMod val="75000"/>
                  </a:schemeClr>
                </a:solidFill>
                <a:effectLst/>
                <a:uLnTx/>
                <a:uFillTx/>
                <a:ea typeface="+mn-ea"/>
                <a:cs typeface="+mn-cs"/>
                <a:sym typeface="Arial"/>
              </a:rPr>
              <a:t>les soins de premier recours </a:t>
            </a:r>
          </a:p>
          <a:p>
            <a:pPr marL="571500" marR="0" lvl="0" indent="-342900" algn="just" defTabSz="914400" rtl="0" eaLnBrk="1" fontAlgn="auto" latinLnBrk="0" hangingPunct="1">
              <a:lnSpc>
                <a:spcPct val="100000"/>
              </a:lnSpc>
              <a:spcBef>
                <a:spcPts val="600"/>
              </a:spcBef>
              <a:spcAft>
                <a:spcPts val="600"/>
              </a:spcAft>
              <a:buClr>
                <a:schemeClr val="accent1">
                  <a:lumMod val="75000"/>
                </a:schemeClr>
              </a:buClr>
              <a:buSzTx/>
              <a:buFont typeface="Lucida Grande"/>
              <a:buChar char="-"/>
              <a:tabLst/>
              <a:defRPr/>
            </a:pPr>
            <a:r>
              <a:rPr kumimoji="0" lang="fr-FR" b="0" i="0" u="none" strike="noStrike" kern="1200" cap="none" spc="0" normalizeH="0" baseline="0" noProof="0" dirty="0">
                <a:ln>
                  <a:noFill/>
                </a:ln>
                <a:solidFill>
                  <a:srgbClr val="191669"/>
                </a:solidFill>
                <a:effectLst/>
                <a:uLnTx/>
                <a:uFillTx/>
                <a:ea typeface="+mn-ea"/>
                <a:cs typeface="+mn-cs"/>
                <a:sym typeface="Arial"/>
              </a:rPr>
              <a:t>S’appuie sur </a:t>
            </a:r>
            <a:r>
              <a:rPr kumimoji="0" lang="fr-FR" b="1" i="0" u="none" strike="noStrike" kern="1200" cap="none" spc="0" normalizeH="0" baseline="0" noProof="0" dirty="0">
                <a:ln>
                  <a:noFill/>
                </a:ln>
                <a:solidFill>
                  <a:schemeClr val="accent1">
                    <a:lumMod val="75000"/>
                  </a:schemeClr>
                </a:solidFill>
                <a:effectLst/>
                <a:uLnTx/>
                <a:uFillTx/>
                <a:ea typeface="+mn-ea"/>
                <a:cs typeface="+mn-cs"/>
                <a:sym typeface="Arial"/>
              </a:rPr>
              <a:t>l’ensemble des acteurs intervenant dans le parcours de la personne âgée</a:t>
            </a:r>
            <a:r>
              <a:rPr kumimoji="0" lang="fr-FR" b="0" i="0" u="none" strike="noStrike" kern="1200" cap="none" spc="0" normalizeH="0" baseline="0" noProof="0" dirty="0">
                <a:ln>
                  <a:noFill/>
                </a:ln>
                <a:solidFill>
                  <a:schemeClr val="accent1">
                    <a:lumMod val="75000"/>
                  </a:schemeClr>
                </a:solidFill>
                <a:effectLst/>
                <a:uLnTx/>
                <a:uFillTx/>
                <a:ea typeface="+mn-ea"/>
                <a:cs typeface="+mn-cs"/>
                <a:sym typeface="Arial"/>
              </a:rPr>
              <a:t> : </a:t>
            </a:r>
            <a:r>
              <a:rPr kumimoji="0" lang="fr-FR" b="0" i="0" u="none" strike="noStrike" kern="1200" cap="none" spc="0" normalizeH="0" baseline="0" noProof="0" dirty="0">
                <a:ln>
                  <a:noFill/>
                </a:ln>
                <a:effectLst/>
                <a:uLnTx/>
                <a:uFillTx/>
                <a:ea typeface="+mn-ea"/>
                <a:cs typeface="+mn-cs"/>
                <a:sym typeface="Arial"/>
              </a:rPr>
              <a:t>secteurs sanitaire, médico-social, social</a:t>
            </a:r>
          </a:p>
          <a:p>
            <a:pPr marL="571500" marR="0" lvl="0" indent="-342900" algn="just" defTabSz="914400" rtl="0" eaLnBrk="1" fontAlgn="auto" latinLnBrk="0" hangingPunct="1">
              <a:lnSpc>
                <a:spcPct val="100000"/>
              </a:lnSpc>
              <a:spcBef>
                <a:spcPts val="600"/>
              </a:spcBef>
              <a:spcAft>
                <a:spcPts val="600"/>
              </a:spcAft>
              <a:buClr>
                <a:schemeClr val="accent1">
                  <a:lumMod val="75000"/>
                </a:schemeClr>
              </a:buClr>
              <a:buSzTx/>
              <a:buFont typeface="Lucida Grande"/>
              <a:buChar char="-"/>
              <a:tabLst/>
              <a:defRPr/>
            </a:pPr>
            <a:r>
              <a:rPr kumimoji="0" lang="fr-FR" b="0" i="0" u="none" strike="noStrike" kern="1200" cap="none" spc="0" normalizeH="0" baseline="0" noProof="0" dirty="0">
                <a:ln>
                  <a:noFill/>
                </a:ln>
                <a:effectLst/>
                <a:uLnTx/>
                <a:uFillTx/>
                <a:ea typeface="+mn-ea"/>
                <a:cs typeface="+mn-cs"/>
                <a:sym typeface="Arial"/>
              </a:rPr>
              <a:t>Le senior devient </a:t>
            </a:r>
            <a:r>
              <a:rPr kumimoji="0" lang="fr-FR" b="1" i="0" u="none" strike="noStrike" kern="1200" cap="none" spc="0" normalizeH="0" baseline="0" noProof="0" dirty="0">
                <a:ln>
                  <a:noFill/>
                </a:ln>
                <a:solidFill>
                  <a:schemeClr val="accent1">
                    <a:lumMod val="75000"/>
                  </a:schemeClr>
                </a:solidFill>
                <a:effectLst/>
                <a:uLnTx/>
                <a:uFillTx/>
                <a:ea typeface="+mn-ea"/>
                <a:cs typeface="+mn-cs"/>
                <a:sym typeface="Arial"/>
              </a:rPr>
              <a:t>acteur de sa propre santé</a:t>
            </a:r>
          </a:p>
          <a:p>
            <a:pPr marL="571500" marR="0" lvl="0" indent="-342900" algn="just" defTabSz="914400" rtl="0" eaLnBrk="1" fontAlgn="auto" latinLnBrk="0" hangingPunct="1">
              <a:lnSpc>
                <a:spcPct val="100000"/>
              </a:lnSpc>
              <a:spcBef>
                <a:spcPts val="600"/>
              </a:spcBef>
              <a:spcAft>
                <a:spcPts val="600"/>
              </a:spcAft>
              <a:buClr>
                <a:schemeClr val="accent1">
                  <a:lumMod val="75000"/>
                </a:schemeClr>
              </a:buClr>
              <a:buSzTx/>
              <a:buFont typeface="Lucida Grande"/>
              <a:buChar char="-"/>
              <a:tabLst/>
              <a:defRPr/>
            </a:pPr>
            <a:r>
              <a:rPr lang="fr-FR" dirty="0">
                <a:sym typeface="Arial"/>
              </a:rPr>
              <a:t>Programme en </a:t>
            </a:r>
            <a:r>
              <a:rPr lang="fr-FR" b="1" dirty="0">
                <a:solidFill>
                  <a:schemeClr val="accent1">
                    <a:lumMod val="75000"/>
                  </a:schemeClr>
                </a:solidFill>
                <a:sym typeface="Arial"/>
              </a:rPr>
              <a:t>cinq étapes</a:t>
            </a:r>
            <a:endParaRPr kumimoji="0" lang="fr-FR" b="1" i="0" u="none" strike="noStrike" kern="1200" cap="none" spc="0" normalizeH="0" baseline="0" noProof="0" dirty="0">
              <a:ln>
                <a:noFill/>
              </a:ln>
              <a:solidFill>
                <a:schemeClr val="accent1">
                  <a:lumMod val="75000"/>
                </a:schemeClr>
              </a:solidFill>
              <a:effectLst/>
              <a:uLnTx/>
              <a:uFillTx/>
              <a:sym typeface="Arial"/>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540ED5-8885-2245-B8C7-1FEB35066F1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51671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dirty="0"/>
              <a:t>ICOPE est un programme en 5 étapes :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Repérage</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Évaluation approfondie</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Plan de soin personnalisé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Suivi du plan de soin</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La 5 </a:t>
            </a:r>
            <a:r>
              <a:rPr lang="fr-FR" dirty="0" err="1"/>
              <a:t>ème</a:t>
            </a:r>
            <a:r>
              <a:rPr lang="fr-FR" dirty="0"/>
              <a:t> étape est Une étape transversale qui concerne</a:t>
            </a:r>
            <a:r>
              <a:rPr lang="fr-FR" baseline="0" dirty="0"/>
              <a:t> l’implication des collectivités et des décideurs pour adapter la société au vieillissement et favoriser la qualité de vie des seniors et leurs aidants.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6F3174B0-52FB-CD4A-A3F3-6C268CAC2D97}" type="slidenum">
              <a:rPr lang="fr-FR" smtClean="0"/>
              <a:t>7</a:t>
            </a:fld>
            <a:endParaRPr lang="fr-FR"/>
          </a:p>
        </p:txBody>
      </p:sp>
    </p:spTree>
    <p:extLst>
      <p:ext uri="{BB962C8B-B14F-4D97-AF65-F5344CB8AC3E}">
        <p14:creationId xmlns:p14="http://schemas.microsoft.com/office/powerpoint/2010/main" val="500429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0688" y="1239838"/>
            <a:ext cx="5956300" cy="3351212"/>
          </a:xfrm>
        </p:spPr>
      </p:sp>
      <p:sp>
        <p:nvSpPr>
          <p:cNvPr id="3" name="Espace réservé des commentaires 2"/>
          <p:cNvSpPr>
            <a:spLocks noGrp="1"/>
          </p:cNvSpPr>
          <p:nvPr>
            <p:ph type="body" idx="1"/>
          </p:nvPr>
        </p:nvSpPr>
        <p:spPr/>
        <p:txBody>
          <a:bodyPr/>
          <a:lstStyle/>
          <a:p>
            <a:pPr algn="just" defTabSz="915040">
              <a:defRPr/>
            </a:pPr>
            <a:r>
              <a:rPr lang="fr-FR" dirty="0"/>
              <a:t>Voici l’outil utilisé pour réaliser l’étape1 :</a:t>
            </a:r>
            <a:r>
              <a:rPr lang="fr-FR" baseline="0" dirty="0"/>
              <a:t> </a:t>
            </a:r>
            <a:r>
              <a:rPr lang="fr-FR" dirty="0"/>
              <a:t>il</a:t>
            </a:r>
            <a:r>
              <a:rPr lang="fr-FR" baseline="0" dirty="0"/>
              <a:t> est </a:t>
            </a:r>
            <a:r>
              <a:rPr lang="fr-FR" dirty="0"/>
              <a:t>très simple, il comporte un ensemble de questions et de tests selon le domaine exploré. Il est utilisable, </a:t>
            </a:r>
            <a:r>
              <a:rPr lang="fr-FR" b="1" dirty="0"/>
              <a:t>sous condition de formation, par des acteurs qui ne sont pas forcément des professionnels de santé y compris le sujet lui même ou l’aidant</a:t>
            </a:r>
            <a:r>
              <a:rPr lang="fr-FR" dirty="0"/>
              <a:t>. Ce même outil est utilisé pour le suivi.</a:t>
            </a:r>
          </a:p>
          <a:p>
            <a:endParaRPr lang="fr-FR" dirty="0"/>
          </a:p>
        </p:txBody>
      </p:sp>
      <p:sp>
        <p:nvSpPr>
          <p:cNvPr id="4" name="Espace réservé du numéro de diapositive 3"/>
          <p:cNvSpPr>
            <a:spLocks noGrp="1"/>
          </p:cNvSpPr>
          <p:nvPr>
            <p:ph type="sldNum" sz="quarter" idx="10"/>
          </p:nvPr>
        </p:nvSpPr>
        <p:spPr/>
        <p:txBody>
          <a:bodyPr/>
          <a:lstStyle/>
          <a:p>
            <a:fld id="{3BC5F06C-C655-4718-853F-4AAD781F01EA}" type="slidenum">
              <a:rPr lang="fr-FR" smtClean="0"/>
              <a:t>8</a:t>
            </a:fld>
            <a:endParaRPr lang="fr-FR"/>
          </a:p>
        </p:txBody>
      </p:sp>
    </p:spTree>
    <p:extLst>
      <p:ext uri="{BB962C8B-B14F-4D97-AF65-F5344CB8AC3E}">
        <p14:creationId xmlns:p14="http://schemas.microsoft.com/office/powerpoint/2010/main" val="966278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0688" y="1239838"/>
            <a:ext cx="5956300" cy="3351212"/>
          </a:xfrm>
        </p:spPr>
      </p:sp>
      <p:sp>
        <p:nvSpPr>
          <p:cNvPr id="3" name="Espace réservé des commentaires 2"/>
          <p:cNvSpPr>
            <a:spLocks noGrp="1"/>
          </p:cNvSpPr>
          <p:nvPr>
            <p:ph type="body" idx="1"/>
          </p:nvPr>
        </p:nvSpPr>
        <p:spPr/>
        <p:txBody>
          <a:bodyPr/>
          <a:lstStyle/>
          <a:p>
            <a:pPr algn="just"/>
            <a:r>
              <a:rPr lang="fr-FR" dirty="0"/>
              <a:t>Cet outil permet une évaluation rapide de chacune des 6 fonctions : </a:t>
            </a:r>
          </a:p>
          <a:p>
            <a:pPr marL="0" indent="0" algn="just">
              <a:buFontTx/>
              <a:buNone/>
            </a:pPr>
            <a:r>
              <a:rPr lang="fr-FR" b="1" baseline="0" dirty="0"/>
              <a:t>C</a:t>
            </a:r>
            <a:r>
              <a:rPr lang="fr-FR" b="1" dirty="0"/>
              <a:t>ognition</a:t>
            </a:r>
            <a:r>
              <a:rPr lang="fr-FR" b="1" baseline="0" dirty="0"/>
              <a:t> </a:t>
            </a:r>
            <a:r>
              <a:rPr lang="fr-FR" baseline="0" dirty="0"/>
              <a:t>: Le dépistage des troubles cognitifs comporte: </a:t>
            </a:r>
          </a:p>
          <a:p>
            <a:pPr marL="171450" indent="-171450" algn="just">
              <a:buFont typeface="Arial" panose="020B0604020202020204" pitchFamily="34" charset="0"/>
              <a:buChar char="•"/>
            </a:pPr>
            <a:r>
              <a:rPr lang="fr-FR" baseline="0" dirty="0"/>
              <a:t>une double question: avez-vous des troubles de la mémoire ou de l’orientation (comme ne pas savoir la date ou le lieu où vous êtes)? Si oui avez-vous constaté une aggravation ces 4 derniers mois.</a:t>
            </a:r>
          </a:p>
          <a:p>
            <a:pPr marL="171450" indent="-171450" algn="just">
              <a:buFont typeface="Arial" panose="020B0604020202020204" pitchFamily="34" charset="0"/>
              <a:buChar char="•"/>
            </a:pPr>
            <a:r>
              <a:rPr lang="fr-FR" baseline="0" dirty="0"/>
              <a:t>un test de mémoire (apprentissage, rappel immédiat et différé de 3 mots) </a:t>
            </a:r>
          </a:p>
          <a:p>
            <a:pPr marL="171450" indent="-171450" algn="just">
              <a:buFont typeface="Arial" panose="020B0604020202020204" pitchFamily="34" charset="0"/>
              <a:buChar char="•"/>
            </a:pPr>
            <a:r>
              <a:rPr lang="fr-FR" baseline="0" dirty="0"/>
              <a:t>et un test d’orientation dans le temps (date du jour) Ces épreuves sont empruntés au MMS.</a:t>
            </a:r>
            <a:endParaRPr lang="fr-FR" dirty="0"/>
          </a:p>
          <a:p>
            <a:pPr algn="just"/>
            <a:r>
              <a:rPr lang="fr-FR" b="1" dirty="0"/>
              <a:t>Nutrition: </a:t>
            </a:r>
            <a:r>
              <a:rPr lang="fr-FR" sz="1200" baseline="0" dirty="0"/>
              <a:t>Le dépistage de la malnutrition fait appel à 2 questions successives: </a:t>
            </a:r>
          </a:p>
          <a:p>
            <a:pPr marL="457200" lvl="0" indent="-514350" algn="just">
              <a:buClr>
                <a:schemeClr val="accent3">
                  <a:lumMod val="75000"/>
                </a:schemeClr>
              </a:buClr>
              <a:buFont typeface="Arial" panose="020B0604020202020204" pitchFamily="34" charset="0"/>
              <a:buChar char="•"/>
            </a:pPr>
            <a:r>
              <a:rPr lang="fr-FR" sz="1200" dirty="0"/>
              <a:t>Avez-vous perdu involontairement plus de 3 kg au cours de 3 derniers mois?</a:t>
            </a:r>
          </a:p>
          <a:p>
            <a:pPr marL="457200" lvl="0" indent="-514350" algn="just">
              <a:buClr>
                <a:schemeClr val="accent3">
                  <a:lumMod val="75000"/>
                </a:schemeClr>
              </a:buClr>
              <a:buFont typeface="Arial" panose="020B0604020202020204" pitchFamily="34" charset="0"/>
              <a:buChar char="•"/>
            </a:pPr>
            <a:r>
              <a:rPr lang="fr-FR" sz="1200" dirty="0"/>
              <a:t>Avez-vous moins d’appétit ? </a:t>
            </a:r>
            <a:endParaRPr lang="fr-FR" dirty="0"/>
          </a:p>
          <a:p>
            <a:pPr marL="0" marR="0" lvl="1" indent="0" algn="just" defTabSz="914400" rtl="0" eaLnBrk="1" fontAlgn="auto" latinLnBrk="0" hangingPunct="1">
              <a:lnSpc>
                <a:spcPct val="100000"/>
              </a:lnSpc>
              <a:spcBef>
                <a:spcPts val="0"/>
              </a:spcBef>
              <a:spcAft>
                <a:spcPts val="0"/>
              </a:spcAft>
              <a:buClrTx/>
              <a:buSzTx/>
              <a:buFontTx/>
              <a:buNone/>
              <a:tabLst/>
              <a:defRPr/>
            </a:pPr>
            <a:r>
              <a:rPr lang="fr-FR" b="1" dirty="0"/>
              <a:t>Vision : </a:t>
            </a:r>
            <a:r>
              <a:rPr lang="fr-FR" sz="1100" baseline="0" dirty="0"/>
              <a:t>Le dépistage des troubles visuels repose sur une question à 3 niveaux :</a:t>
            </a:r>
          </a:p>
          <a:p>
            <a:pPr marL="0" marR="0" lvl="1" indent="0" algn="just" defTabSz="914400" rtl="0" eaLnBrk="1" fontAlgn="auto" latinLnBrk="0" hangingPunct="1">
              <a:lnSpc>
                <a:spcPct val="100000"/>
              </a:lnSpc>
              <a:spcBef>
                <a:spcPts val="0"/>
              </a:spcBef>
              <a:spcAft>
                <a:spcPts val="0"/>
              </a:spcAft>
              <a:buClrTx/>
              <a:buSzTx/>
              <a:buFontTx/>
              <a:buNone/>
              <a:tabLst/>
              <a:defRPr/>
            </a:pPr>
            <a:r>
              <a:rPr lang="fr-FR" sz="1100" dirty="0"/>
              <a:t>Avez-vous des difficultés pour voir de loin ou de près? Et/ ou Avez-vous une pathologie oculaire connue?</a:t>
            </a:r>
          </a:p>
          <a:p>
            <a:pPr marL="0" marR="0" lvl="1" indent="0" algn="just" defTabSz="914400" rtl="0" eaLnBrk="1" fontAlgn="auto" latinLnBrk="0" hangingPunct="1">
              <a:lnSpc>
                <a:spcPct val="100000"/>
              </a:lnSpc>
              <a:spcBef>
                <a:spcPts val="0"/>
              </a:spcBef>
              <a:spcAft>
                <a:spcPts val="0"/>
              </a:spcAft>
              <a:buClrTx/>
              <a:buSzTx/>
              <a:buFontTx/>
              <a:buNone/>
              <a:tabLst/>
              <a:defRPr/>
            </a:pPr>
            <a:r>
              <a:rPr lang="fr-FR" sz="1100" dirty="0"/>
              <a:t>Suivez-vous actuellement un traitement pour le diabète ou l’hypertension artérielle? </a:t>
            </a:r>
            <a:endParaRPr lang="fr-FR" dirty="0"/>
          </a:p>
          <a:p>
            <a:pPr algn="just"/>
            <a:r>
              <a:rPr lang="fr-FR" b="1" dirty="0"/>
              <a:t>Audition : </a:t>
            </a:r>
            <a:r>
              <a:rPr lang="fr-FR" sz="1100" baseline="0" dirty="0"/>
              <a:t>Pour détecter les troubles auditifs 3 tests sont proposés: </a:t>
            </a:r>
          </a:p>
          <a:p>
            <a:pPr algn="just"/>
            <a:r>
              <a:rPr lang="fr-FR" sz="1100" baseline="0" dirty="0"/>
              <a:t>- Le test de chuchotement</a:t>
            </a:r>
            <a:endParaRPr lang="fr-FR" sz="1100" dirty="0"/>
          </a:p>
          <a:p>
            <a:pPr marL="171450" indent="-171450" algn="just">
              <a:buFontTx/>
              <a:buChar char="-"/>
            </a:pPr>
            <a:r>
              <a:rPr lang="fr-FR" sz="1100" baseline="0" dirty="0"/>
              <a:t>L’Audiométrie 35 dB </a:t>
            </a:r>
          </a:p>
          <a:p>
            <a:pPr marL="171450" indent="-171450" algn="just">
              <a:buFontTx/>
              <a:buChar char="-"/>
            </a:pPr>
            <a:r>
              <a:rPr lang="fr-FR" sz="1100" baseline="0" dirty="0"/>
              <a:t>Et l’autotest des chiffres dans le bruit qui font appel à des applications  sur Smartphone </a:t>
            </a:r>
            <a:r>
              <a:rPr lang="fr-FR" sz="1100" baseline="0" dirty="0" err="1"/>
              <a:t>Höra</a:t>
            </a:r>
            <a:r>
              <a:rPr lang="fr-FR" sz="1100" baseline="0" dirty="0"/>
              <a:t> par ex .</a:t>
            </a:r>
          </a:p>
          <a:p>
            <a:pPr marL="171450" marR="0" indent="-171450" algn="just" defTabSz="914400" rtl="0" eaLnBrk="1" fontAlgn="auto" latinLnBrk="0" hangingPunct="1">
              <a:lnSpc>
                <a:spcPct val="100000"/>
              </a:lnSpc>
              <a:spcBef>
                <a:spcPts val="0"/>
              </a:spcBef>
              <a:spcAft>
                <a:spcPts val="0"/>
              </a:spcAft>
              <a:buClrTx/>
              <a:buSzTx/>
              <a:buFontTx/>
              <a:buChar char="-"/>
              <a:tabLst/>
              <a:defRPr/>
            </a:pPr>
            <a:r>
              <a:rPr lang="fr-FR" sz="1100" dirty="0"/>
              <a:t>Plus une question complémentaire : Est-ce que vous ou votre entourage avez l’impression que votre audition a baissé </a:t>
            </a:r>
            <a:r>
              <a:rPr lang="fr-FR" sz="1100" dirty="0">
                <a:solidFill>
                  <a:prstClr val="black"/>
                </a:solidFill>
              </a:rPr>
              <a:t>au cours des quatre derniers mois ou depuis votre dernière évaluation ?</a:t>
            </a:r>
            <a:endParaRPr lang="fr-FR" dirty="0"/>
          </a:p>
          <a:p>
            <a:pPr algn="just"/>
            <a:r>
              <a:rPr lang="fr-FR" b="1" dirty="0"/>
              <a:t>État psychologique :</a:t>
            </a:r>
            <a:r>
              <a:rPr lang="fr-FR" b="0" dirty="0"/>
              <a:t> </a:t>
            </a:r>
            <a:r>
              <a:rPr lang="fr-FR" sz="1200" b="0" baseline="0" dirty="0"/>
              <a:t>Le </a:t>
            </a:r>
            <a:r>
              <a:rPr lang="fr-FR" sz="1200" baseline="0" dirty="0"/>
              <a:t>dépistage des troubles de l’humeur s’appuie sur 2 questions successives. </a:t>
            </a:r>
            <a:r>
              <a:rPr lang="fr-FR" sz="1200" dirty="0">
                <a:solidFill>
                  <a:schemeClr val="bg2">
                    <a:lumMod val="25000"/>
                  </a:schemeClr>
                </a:solidFill>
              </a:rPr>
              <a:t>Dans les quinze derniers jours:</a:t>
            </a:r>
          </a:p>
          <a:p>
            <a:pPr marL="171450" indent="-171450" algn="just">
              <a:buClr>
                <a:schemeClr val="accent1">
                  <a:lumMod val="75000"/>
                </a:schemeClr>
              </a:buClr>
              <a:buFontTx/>
              <a:buChar char="-"/>
            </a:pPr>
            <a:r>
              <a:rPr lang="fr-FR" sz="1200" dirty="0">
                <a:solidFill>
                  <a:schemeClr val="bg2">
                    <a:lumMod val="25000"/>
                  </a:schemeClr>
                </a:solidFill>
              </a:rPr>
              <a:t>Vous êtes vous senti déprimés ou sans espoir?</a:t>
            </a:r>
          </a:p>
          <a:p>
            <a:pPr marL="171450" indent="-171450" algn="just">
              <a:buClr>
                <a:schemeClr val="accent1">
                  <a:lumMod val="75000"/>
                </a:schemeClr>
              </a:buClr>
              <a:buFontTx/>
              <a:buChar char="-"/>
            </a:pPr>
            <a:r>
              <a:rPr lang="fr-FR" sz="1200" dirty="0">
                <a:solidFill>
                  <a:schemeClr val="bg2">
                    <a:lumMod val="25000"/>
                  </a:schemeClr>
                </a:solidFill>
              </a:rPr>
              <a:t>Avez-vous eu peu ou pas de plaisir à faire les choses?</a:t>
            </a:r>
            <a:endParaRPr lang="fr-FR" dirty="0"/>
          </a:p>
          <a:p>
            <a:pPr marL="0" marR="0" indent="0" algn="just" defTabSz="914400" rtl="0" eaLnBrk="1" fontAlgn="auto" latinLnBrk="0" hangingPunct="1">
              <a:lnSpc>
                <a:spcPct val="100000"/>
              </a:lnSpc>
              <a:spcBef>
                <a:spcPts val="0"/>
              </a:spcBef>
              <a:spcAft>
                <a:spcPts val="0"/>
              </a:spcAft>
              <a:buClrTx/>
              <a:buSzTx/>
              <a:buFontTx/>
              <a:buNone/>
              <a:tabLst/>
              <a:defRPr/>
            </a:pPr>
            <a:r>
              <a:rPr lang="fr-FR" b="1" dirty="0"/>
              <a:t>Mobilité : </a:t>
            </a:r>
            <a:r>
              <a:rPr lang="fr-FR" baseline="0" dirty="0"/>
              <a:t>Concernant la mobilité l</a:t>
            </a:r>
            <a:r>
              <a:rPr lang="fr-FR" dirty="0"/>
              <a:t>e test de dépistage est le lever de chaise.</a:t>
            </a:r>
            <a:r>
              <a:rPr lang="fr-FR" baseline="0" dirty="0"/>
              <a:t> Ce test consiste à mesurer le temps mis par le sujet pour se lever 5 fois d’une chaise bras croisés sur la poitrine. L’épreuve doit être réalisée en mois de 14 s.</a:t>
            </a:r>
            <a:endParaRPr lang="fr-FR" dirty="0"/>
          </a:p>
          <a:p>
            <a:pPr marL="0" indent="0">
              <a:buFontTx/>
              <a:buNone/>
            </a:pPr>
            <a:endParaRPr lang="fr-FR" dirty="0"/>
          </a:p>
          <a:p>
            <a:endParaRPr lang="fr-FR" dirty="0"/>
          </a:p>
        </p:txBody>
      </p:sp>
      <p:sp>
        <p:nvSpPr>
          <p:cNvPr id="4" name="Espace réservé du numéro de diapositive 3"/>
          <p:cNvSpPr>
            <a:spLocks noGrp="1"/>
          </p:cNvSpPr>
          <p:nvPr>
            <p:ph type="sldNum" sz="quarter" idx="10"/>
          </p:nvPr>
        </p:nvSpPr>
        <p:spPr/>
        <p:txBody>
          <a:bodyPr/>
          <a:lstStyle/>
          <a:p>
            <a:fld id="{3BC5F06C-C655-4718-853F-4AAD781F01EA}" type="slidenum">
              <a:rPr lang="fr-FR" smtClean="0"/>
              <a:t>9</a:t>
            </a:fld>
            <a:endParaRPr lang="fr-FR"/>
          </a:p>
        </p:txBody>
      </p:sp>
    </p:spTree>
    <p:extLst>
      <p:ext uri="{BB962C8B-B14F-4D97-AF65-F5344CB8AC3E}">
        <p14:creationId xmlns:p14="http://schemas.microsoft.com/office/powerpoint/2010/main" val="966278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lgn="just">
              <a:buClr>
                <a:srgbClr val="800000"/>
              </a:buClr>
              <a:buFontTx/>
              <a:buNone/>
            </a:pPr>
            <a:r>
              <a:rPr lang="fr-FR" sz="1200" baseline="0" dirty="0">
                <a:solidFill>
                  <a:schemeClr val="tx1"/>
                </a:solidFill>
                <a:latin typeface="+mn-lt"/>
              </a:rPr>
              <a:t>En pratique l’étape1 </a:t>
            </a:r>
          </a:p>
          <a:p>
            <a:pPr marL="171450" indent="-171450" algn="just">
              <a:buClr>
                <a:srgbClr val="800000"/>
              </a:buClr>
              <a:buFontTx/>
              <a:buChar char="-"/>
            </a:pPr>
            <a:r>
              <a:rPr lang="fr-FR" sz="1200" baseline="0" dirty="0">
                <a:solidFill>
                  <a:schemeClr val="tx1"/>
                </a:solidFill>
                <a:latin typeface="+mn-lt"/>
              </a:rPr>
              <a:t>S’adresse à </a:t>
            </a:r>
            <a:r>
              <a:rPr lang="fr-FR" sz="1200" dirty="0">
                <a:solidFill>
                  <a:schemeClr val="tx1"/>
                </a:solidFill>
                <a:latin typeface="+mn-lt"/>
              </a:rPr>
              <a:t>toute personne,</a:t>
            </a:r>
            <a:r>
              <a:rPr lang="fr-FR" sz="1200" baseline="0" dirty="0">
                <a:solidFill>
                  <a:schemeClr val="tx1"/>
                </a:solidFill>
                <a:latin typeface="+mn-lt"/>
              </a:rPr>
              <a:t> non dépendante, à </a:t>
            </a:r>
            <a:r>
              <a:rPr lang="fr-FR" sz="1200" dirty="0">
                <a:solidFill>
                  <a:schemeClr val="tx1"/>
                </a:solidFill>
                <a:latin typeface="+mn-lt"/>
              </a:rPr>
              <a:t>partir de 60 ans</a:t>
            </a:r>
          </a:p>
          <a:p>
            <a:pPr marL="171450" indent="-171450" algn="just">
              <a:buClr>
                <a:srgbClr val="800000"/>
              </a:buClr>
              <a:buFontTx/>
              <a:buChar char="-"/>
            </a:pPr>
            <a:r>
              <a:rPr lang="fr-FR" sz="1200" baseline="0" dirty="0">
                <a:solidFill>
                  <a:schemeClr val="tx1"/>
                </a:solidFill>
                <a:latin typeface="+mn-lt"/>
              </a:rPr>
              <a:t>Peut être réalisé par un p</a:t>
            </a:r>
            <a:r>
              <a:rPr lang="fr-FR" sz="1200" dirty="0">
                <a:solidFill>
                  <a:schemeClr val="tx1"/>
                </a:solidFill>
                <a:latin typeface="+mn-lt"/>
              </a:rPr>
              <a:t>rofessionnel de santé (IDE, pharmaciens…)</a:t>
            </a:r>
            <a:r>
              <a:rPr lang="fr-FR" sz="1200" baseline="0" dirty="0">
                <a:solidFill>
                  <a:schemeClr val="tx1"/>
                </a:solidFill>
                <a:latin typeface="+mn-lt"/>
              </a:rPr>
              <a:t> ou tout autre personne formée (</a:t>
            </a:r>
            <a:r>
              <a:rPr lang="fr-FR" sz="1200" dirty="0">
                <a:solidFill>
                  <a:schemeClr val="tx1"/>
                </a:solidFill>
                <a:latin typeface="+mn-lt"/>
              </a:rPr>
              <a:t>aides à domicile, aidants, les personnes âgées elle-même)</a:t>
            </a:r>
          </a:p>
          <a:p>
            <a:pPr marL="171450" indent="-171450" algn="just">
              <a:buClr>
                <a:srgbClr val="800000"/>
              </a:buClr>
              <a:buFontTx/>
              <a:buChar char="-"/>
            </a:pPr>
            <a:r>
              <a:rPr lang="fr-FR" sz="1200" dirty="0">
                <a:solidFill>
                  <a:schemeClr val="tx1"/>
                </a:solidFill>
                <a:latin typeface="+mn-lt"/>
              </a:rPr>
              <a:t>Appartient</a:t>
            </a:r>
            <a:r>
              <a:rPr lang="fr-FR" sz="1200" baseline="0" dirty="0">
                <a:solidFill>
                  <a:schemeClr val="tx1"/>
                </a:solidFill>
                <a:latin typeface="+mn-lt"/>
              </a:rPr>
              <a:t> aux s</a:t>
            </a:r>
            <a:r>
              <a:rPr lang="fr-FR" sz="1200" dirty="0">
                <a:solidFill>
                  <a:schemeClr val="tx1"/>
                </a:solidFill>
                <a:latin typeface="+mn-lt"/>
              </a:rPr>
              <a:t>oins primaires </a:t>
            </a:r>
          </a:p>
          <a:p>
            <a:pPr marL="171450" indent="-171450" algn="just">
              <a:buClr>
                <a:srgbClr val="800000"/>
              </a:buClr>
              <a:buFontTx/>
              <a:buChar char="-"/>
            </a:pPr>
            <a:r>
              <a:rPr lang="fr-FR" sz="1200" dirty="0">
                <a:solidFill>
                  <a:schemeClr val="tx1"/>
                </a:solidFill>
                <a:latin typeface="+mn-lt"/>
              </a:rPr>
              <a:t>S’appui sur les nouvelles technologies</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00B55-A807-4DB1-B846-175E7085EB0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281972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A46277C-6D03-06AB-FD03-CC79F0310452}"/>
              </a:ext>
            </a:extLst>
          </p:cNvPr>
          <p:cNvPicPr>
            <a:picLocks noChangeAspect="1"/>
          </p:cNvPicPr>
          <p:nvPr userDrawn="1"/>
        </p:nvPicPr>
        <p:blipFill>
          <a:blip r:embed="rId2"/>
          <a:stretch>
            <a:fillRect/>
          </a:stretch>
        </p:blipFill>
        <p:spPr>
          <a:xfrm>
            <a:off x="0" y="0"/>
            <a:ext cx="12192000" cy="5136204"/>
          </a:xfrm>
          <a:prstGeom prst="rect">
            <a:avLst/>
          </a:prstGeom>
        </p:spPr>
      </p:pic>
      <p:sp>
        <p:nvSpPr>
          <p:cNvPr id="2" name="Titre 1">
            <a:extLst>
              <a:ext uri="{FF2B5EF4-FFF2-40B4-BE49-F238E27FC236}">
                <a16:creationId xmlns:a16="http://schemas.microsoft.com/office/drawing/2014/main" id="{B35F3E81-AF82-D6AC-55CD-6CEFEC57A96C}"/>
              </a:ext>
            </a:extLst>
          </p:cNvPr>
          <p:cNvSpPr>
            <a:spLocks noGrp="1"/>
          </p:cNvSpPr>
          <p:nvPr>
            <p:ph type="ctrTitle"/>
          </p:nvPr>
        </p:nvSpPr>
        <p:spPr>
          <a:xfrm>
            <a:off x="2161056" y="1122363"/>
            <a:ext cx="9144000" cy="2387600"/>
          </a:xfrm>
        </p:spPr>
        <p:txBody>
          <a:bodyPr anchor="t"/>
          <a:lstStyle>
            <a:lvl1pPr algn="l">
              <a:defRPr sz="6000">
                <a:solidFill>
                  <a:schemeClr val="bg1"/>
                </a:solidFill>
              </a:defRPr>
            </a:lvl1pPr>
          </a:lstStyle>
          <a:p>
            <a:r>
              <a:rPr lang="fr-FR" dirty="0"/>
              <a:t>Modifiez le style du titre</a:t>
            </a:r>
          </a:p>
        </p:txBody>
      </p:sp>
      <p:sp>
        <p:nvSpPr>
          <p:cNvPr id="3" name="Sous-titre 2">
            <a:extLst>
              <a:ext uri="{FF2B5EF4-FFF2-40B4-BE49-F238E27FC236}">
                <a16:creationId xmlns:a16="http://schemas.microsoft.com/office/drawing/2014/main" id="{074A9EAE-ACDF-FDF4-08A7-61AD2CCDEE00}"/>
              </a:ext>
            </a:extLst>
          </p:cNvPr>
          <p:cNvSpPr>
            <a:spLocks noGrp="1"/>
          </p:cNvSpPr>
          <p:nvPr>
            <p:ph type="subTitle" idx="1"/>
          </p:nvPr>
        </p:nvSpPr>
        <p:spPr>
          <a:xfrm>
            <a:off x="2161056" y="3969098"/>
            <a:ext cx="9144000" cy="128870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pic>
        <p:nvPicPr>
          <p:cNvPr id="9" name="Image 8">
            <a:extLst>
              <a:ext uri="{FF2B5EF4-FFF2-40B4-BE49-F238E27FC236}">
                <a16:creationId xmlns:a16="http://schemas.microsoft.com/office/drawing/2014/main" id="{31C2EC35-760F-4432-50A7-8A608E3A5A51}"/>
              </a:ext>
            </a:extLst>
          </p:cNvPr>
          <p:cNvPicPr>
            <a:picLocks noChangeAspect="1"/>
          </p:cNvPicPr>
          <p:nvPr userDrawn="1"/>
        </p:nvPicPr>
        <p:blipFill>
          <a:blip r:embed="rId3"/>
          <a:stretch>
            <a:fillRect/>
          </a:stretch>
        </p:blipFill>
        <p:spPr>
          <a:xfrm rot="16200000">
            <a:off x="6037385" y="-930862"/>
            <a:ext cx="117230" cy="12192000"/>
          </a:xfrm>
          <a:prstGeom prst="rect">
            <a:avLst/>
          </a:prstGeom>
        </p:spPr>
      </p:pic>
      <p:pic>
        <p:nvPicPr>
          <p:cNvPr id="10" name="Image 9">
            <a:extLst>
              <a:ext uri="{FF2B5EF4-FFF2-40B4-BE49-F238E27FC236}">
                <a16:creationId xmlns:a16="http://schemas.microsoft.com/office/drawing/2014/main" id="{19A986EC-AB6C-D3AC-2E9D-167B10AA62E9}"/>
              </a:ext>
            </a:extLst>
          </p:cNvPr>
          <p:cNvPicPr>
            <a:picLocks noChangeAspect="1"/>
          </p:cNvPicPr>
          <p:nvPr userDrawn="1"/>
        </p:nvPicPr>
        <p:blipFill>
          <a:blip r:embed="rId4"/>
          <a:srcRect/>
          <a:stretch/>
        </p:blipFill>
        <p:spPr>
          <a:xfrm>
            <a:off x="-978413" y="376914"/>
            <a:ext cx="3271168" cy="3374468"/>
          </a:xfrm>
          <a:prstGeom prst="rect">
            <a:avLst/>
          </a:prstGeom>
        </p:spPr>
      </p:pic>
      <p:pic>
        <p:nvPicPr>
          <p:cNvPr id="11" name="Image 10">
            <a:extLst>
              <a:ext uri="{FF2B5EF4-FFF2-40B4-BE49-F238E27FC236}">
                <a16:creationId xmlns:a16="http://schemas.microsoft.com/office/drawing/2014/main" id="{0FF251BD-05E8-0ED9-122E-EBC7B9F05802}"/>
              </a:ext>
            </a:extLst>
          </p:cNvPr>
          <p:cNvPicPr>
            <a:picLocks noChangeAspect="1"/>
          </p:cNvPicPr>
          <p:nvPr userDrawn="1"/>
        </p:nvPicPr>
        <p:blipFill>
          <a:blip r:embed="rId5"/>
          <a:srcRect/>
          <a:stretch/>
        </p:blipFill>
        <p:spPr>
          <a:xfrm rot="3822507">
            <a:off x="536028" y="2140205"/>
            <a:ext cx="1885155" cy="1944686"/>
          </a:xfrm>
          <a:prstGeom prst="rect">
            <a:avLst/>
          </a:prstGeom>
        </p:spPr>
      </p:pic>
      <p:pic>
        <p:nvPicPr>
          <p:cNvPr id="12" name="Image 11">
            <a:extLst>
              <a:ext uri="{FF2B5EF4-FFF2-40B4-BE49-F238E27FC236}">
                <a16:creationId xmlns:a16="http://schemas.microsoft.com/office/drawing/2014/main" id="{DD36C99B-D31A-3281-7847-BCD2B2B9ACC4}"/>
              </a:ext>
            </a:extLst>
          </p:cNvPr>
          <p:cNvPicPr>
            <a:picLocks noChangeAspect="1"/>
          </p:cNvPicPr>
          <p:nvPr userDrawn="1"/>
        </p:nvPicPr>
        <p:blipFill>
          <a:blip r:embed="rId6"/>
          <a:stretch>
            <a:fillRect/>
          </a:stretch>
        </p:blipFill>
        <p:spPr>
          <a:xfrm>
            <a:off x="3775952" y="5018366"/>
            <a:ext cx="4387048" cy="2156028"/>
          </a:xfrm>
          <a:prstGeom prst="rect">
            <a:avLst/>
          </a:prstGeom>
        </p:spPr>
      </p:pic>
    </p:spTree>
    <p:extLst>
      <p:ext uri="{BB962C8B-B14F-4D97-AF65-F5344CB8AC3E}">
        <p14:creationId xmlns:p14="http://schemas.microsoft.com/office/powerpoint/2010/main" val="790426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F8E138-EB5D-3ECE-D1EA-D83F1BF5707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F80370B-E573-B736-A4E4-BFE1753E23B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CF80BDB-D5FE-B7CD-93C5-D0FDD4ECEEDF}"/>
              </a:ext>
            </a:extLst>
          </p:cNvPr>
          <p:cNvSpPr>
            <a:spLocks noGrp="1"/>
          </p:cNvSpPr>
          <p:nvPr>
            <p:ph type="dt" sz="half" idx="10"/>
          </p:nvPr>
        </p:nvSpPr>
        <p:spPr/>
        <p:txBody>
          <a:bodyPr/>
          <a:lstStyle/>
          <a:p>
            <a:fld id="{F7565C66-5242-4D42-8B77-4FF10BBE9EEF}" type="datetime1">
              <a:rPr lang="fr-FR" smtClean="0"/>
              <a:t>02/02/2024</a:t>
            </a:fld>
            <a:endParaRPr lang="fr-FR"/>
          </a:p>
        </p:txBody>
      </p:sp>
      <p:sp>
        <p:nvSpPr>
          <p:cNvPr id="5" name="Espace réservé du pied de page 4">
            <a:extLst>
              <a:ext uri="{FF2B5EF4-FFF2-40B4-BE49-F238E27FC236}">
                <a16:creationId xmlns:a16="http://schemas.microsoft.com/office/drawing/2014/main" id="{C3007CD6-D336-6482-7C17-728244726D5D}"/>
              </a:ext>
            </a:extLst>
          </p:cNvPr>
          <p:cNvSpPr>
            <a:spLocks noGrp="1"/>
          </p:cNvSpPr>
          <p:nvPr>
            <p:ph type="ftr" sz="quarter" idx="11"/>
          </p:nvPr>
        </p:nvSpPr>
        <p:spPr>
          <a:xfrm>
            <a:off x="4038600" y="6356350"/>
            <a:ext cx="4114800" cy="365125"/>
          </a:xfrm>
          <a:prstGeom prst="rect">
            <a:avLst/>
          </a:prstGeom>
        </p:spPr>
        <p:txBody>
          <a:bodyPr/>
          <a:lstStyle/>
          <a:p>
            <a:r>
              <a:rPr lang="fr-FR"/>
              <a:t>Titre de la présentation</a:t>
            </a:r>
          </a:p>
        </p:txBody>
      </p:sp>
      <p:sp>
        <p:nvSpPr>
          <p:cNvPr id="6" name="Espace réservé du numéro de diapositive 5">
            <a:extLst>
              <a:ext uri="{FF2B5EF4-FFF2-40B4-BE49-F238E27FC236}">
                <a16:creationId xmlns:a16="http://schemas.microsoft.com/office/drawing/2014/main" id="{9236B45C-FC3D-2DD1-5BD6-0DA7319E3036}"/>
              </a:ext>
            </a:extLst>
          </p:cNvPr>
          <p:cNvSpPr>
            <a:spLocks noGrp="1"/>
          </p:cNvSpPr>
          <p:nvPr>
            <p:ph type="sldNum" sz="quarter" idx="12"/>
          </p:nvPr>
        </p:nvSpPr>
        <p:spPr/>
        <p:txBody>
          <a:bodyPr/>
          <a:lstStyle/>
          <a:p>
            <a:fld id="{E17BB4D2-8023-E844-AC6D-83631A7DE10B}" type="slidenum">
              <a:rPr lang="fr-FR" smtClean="0"/>
              <a:t>‹N°›</a:t>
            </a:fld>
            <a:endParaRPr lang="fr-FR"/>
          </a:p>
        </p:txBody>
      </p:sp>
    </p:spTree>
    <p:extLst>
      <p:ext uri="{BB962C8B-B14F-4D97-AF65-F5344CB8AC3E}">
        <p14:creationId xmlns:p14="http://schemas.microsoft.com/office/powerpoint/2010/main" val="1845808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4DDA034-3EBD-7CD0-BC12-6235D21D19E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679A78F-D00F-12F1-AD10-26D16E6737A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573BEAA-5067-243A-A40F-791F42AE183A}"/>
              </a:ext>
            </a:extLst>
          </p:cNvPr>
          <p:cNvSpPr>
            <a:spLocks noGrp="1"/>
          </p:cNvSpPr>
          <p:nvPr>
            <p:ph type="dt" sz="half" idx="10"/>
          </p:nvPr>
        </p:nvSpPr>
        <p:spPr/>
        <p:txBody>
          <a:bodyPr/>
          <a:lstStyle/>
          <a:p>
            <a:fld id="{BFF1F044-8940-C346-A2DD-D632FF899725}" type="datetime1">
              <a:rPr lang="fr-FR" smtClean="0"/>
              <a:t>02/02/2024</a:t>
            </a:fld>
            <a:endParaRPr lang="fr-FR"/>
          </a:p>
        </p:txBody>
      </p:sp>
      <p:sp>
        <p:nvSpPr>
          <p:cNvPr id="5" name="Espace réservé du pied de page 4">
            <a:extLst>
              <a:ext uri="{FF2B5EF4-FFF2-40B4-BE49-F238E27FC236}">
                <a16:creationId xmlns:a16="http://schemas.microsoft.com/office/drawing/2014/main" id="{9DDBD543-644F-CE23-92DE-CE58E24833B5}"/>
              </a:ext>
            </a:extLst>
          </p:cNvPr>
          <p:cNvSpPr>
            <a:spLocks noGrp="1"/>
          </p:cNvSpPr>
          <p:nvPr>
            <p:ph type="ftr" sz="quarter" idx="11"/>
          </p:nvPr>
        </p:nvSpPr>
        <p:spPr>
          <a:xfrm>
            <a:off x="4038600" y="6356350"/>
            <a:ext cx="4114800" cy="365125"/>
          </a:xfrm>
          <a:prstGeom prst="rect">
            <a:avLst/>
          </a:prstGeom>
        </p:spPr>
        <p:txBody>
          <a:bodyPr/>
          <a:lstStyle/>
          <a:p>
            <a:r>
              <a:rPr lang="fr-FR"/>
              <a:t>Titre de la présentation</a:t>
            </a:r>
          </a:p>
        </p:txBody>
      </p:sp>
      <p:sp>
        <p:nvSpPr>
          <p:cNvPr id="6" name="Espace réservé du numéro de diapositive 5">
            <a:extLst>
              <a:ext uri="{FF2B5EF4-FFF2-40B4-BE49-F238E27FC236}">
                <a16:creationId xmlns:a16="http://schemas.microsoft.com/office/drawing/2014/main" id="{58396D90-54FD-B838-C506-87778CD8103E}"/>
              </a:ext>
            </a:extLst>
          </p:cNvPr>
          <p:cNvSpPr>
            <a:spLocks noGrp="1"/>
          </p:cNvSpPr>
          <p:nvPr>
            <p:ph type="sldNum" sz="quarter" idx="12"/>
          </p:nvPr>
        </p:nvSpPr>
        <p:spPr/>
        <p:txBody>
          <a:bodyPr/>
          <a:lstStyle/>
          <a:p>
            <a:fld id="{E17BB4D2-8023-E844-AC6D-83631A7DE10B}" type="slidenum">
              <a:rPr lang="fr-FR" smtClean="0"/>
              <a:t>‹N°›</a:t>
            </a:fld>
            <a:endParaRPr lang="fr-FR"/>
          </a:p>
        </p:txBody>
      </p:sp>
    </p:spTree>
    <p:extLst>
      <p:ext uri="{BB962C8B-B14F-4D97-AF65-F5344CB8AC3E}">
        <p14:creationId xmlns:p14="http://schemas.microsoft.com/office/powerpoint/2010/main" val="4158124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ido con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161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7D55BBEF-0F41-42DE-EA88-4F1B5D5D1CFE}"/>
              </a:ext>
            </a:extLst>
          </p:cNvPr>
          <p:cNvPicPr>
            <a:picLocks noChangeAspect="1"/>
          </p:cNvPicPr>
          <p:nvPr userDrawn="1"/>
        </p:nvPicPr>
        <p:blipFill>
          <a:blip r:embed="rId2"/>
          <a:stretch>
            <a:fillRect/>
          </a:stretch>
        </p:blipFill>
        <p:spPr>
          <a:xfrm>
            <a:off x="0" y="6336417"/>
            <a:ext cx="12192000" cy="416874"/>
          </a:xfrm>
          <a:prstGeom prst="rect">
            <a:avLst/>
          </a:prstGeom>
        </p:spPr>
      </p:pic>
      <p:pic>
        <p:nvPicPr>
          <p:cNvPr id="9" name="Image 8">
            <a:extLst>
              <a:ext uri="{FF2B5EF4-FFF2-40B4-BE49-F238E27FC236}">
                <a16:creationId xmlns:a16="http://schemas.microsoft.com/office/drawing/2014/main" id="{7F6CF037-41FD-96EA-7542-EC91FB3EC624}"/>
              </a:ext>
            </a:extLst>
          </p:cNvPr>
          <p:cNvPicPr>
            <a:picLocks noChangeAspect="1"/>
          </p:cNvPicPr>
          <p:nvPr userDrawn="1"/>
        </p:nvPicPr>
        <p:blipFill>
          <a:blip r:embed="rId3"/>
          <a:stretch>
            <a:fillRect/>
          </a:stretch>
        </p:blipFill>
        <p:spPr>
          <a:xfrm rot="16200000">
            <a:off x="6037385" y="715907"/>
            <a:ext cx="117230" cy="12192000"/>
          </a:xfrm>
          <a:prstGeom prst="rect">
            <a:avLst/>
          </a:prstGeom>
        </p:spPr>
      </p:pic>
      <p:pic>
        <p:nvPicPr>
          <p:cNvPr id="10" name="Image 9">
            <a:extLst>
              <a:ext uri="{FF2B5EF4-FFF2-40B4-BE49-F238E27FC236}">
                <a16:creationId xmlns:a16="http://schemas.microsoft.com/office/drawing/2014/main" id="{86E0B233-5EDC-EB04-9DEF-D79B29E99B76}"/>
              </a:ext>
            </a:extLst>
          </p:cNvPr>
          <p:cNvPicPr>
            <a:picLocks noChangeAspect="1"/>
          </p:cNvPicPr>
          <p:nvPr userDrawn="1"/>
        </p:nvPicPr>
        <p:blipFill rotWithShape="1">
          <a:blip r:embed="rId4"/>
          <a:srcRect t="-7997" b="44364"/>
          <a:stretch/>
        </p:blipFill>
        <p:spPr>
          <a:xfrm>
            <a:off x="192753" y="5076000"/>
            <a:ext cx="2735189" cy="1795499"/>
          </a:xfrm>
          <a:prstGeom prst="rect">
            <a:avLst/>
          </a:prstGeom>
          <a:effectLst>
            <a:outerShdw blurRad="143994" dist="64062" dir="3660000" sx="102030" sy="102030" algn="ctr" rotWithShape="0">
              <a:srgbClr val="000000">
                <a:alpha val="29000"/>
              </a:srgbClr>
            </a:outerShdw>
          </a:effectLst>
        </p:spPr>
      </p:pic>
      <p:pic>
        <p:nvPicPr>
          <p:cNvPr id="11" name="Image 10">
            <a:extLst>
              <a:ext uri="{FF2B5EF4-FFF2-40B4-BE49-F238E27FC236}">
                <a16:creationId xmlns:a16="http://schemas.microsoft.com/office/drawing/2014/main" id="{CD016040-C217-AAF9-7477-D0D4EA24CAFF}"/>
              </a:ext>
            </a:extLst>
          </p:cNvPr>
          <p:cNvPicPr>
            <a:picLocks noChangeAspect="1"/>
          </p:cNvPicPr>
          <p:nvPr userDrawn="1"/>
        </p:nvPicPr>
        <p:blipFill>
          <a:blip r:embed="rId5"/>
          <a:stretch>
            <a:fillRect/>
          </a:stretch>
        </p:blipFill>
        <p:spPr>
          <a:xfrm>
            <a:off x="526950" y="6077038"/>
            <a:ext cx="1546258" cy="759913"/>
          </a:xfrm>
          <a:prstGeom prst="rect">
            <a:avLst/>
          </a:prstGeom>
        </p:spPr>
      </p:pic>
      <p:sp>
        <p:nvSpPr>
          <p:cNvPr id="3" name="Espace réservé du contenu 2">
            <a:extLst>
              <a:ext uri="{FF2B5EF4-FFF2-40B4-BE49-F238E27FC236}">
                <a16:creationId xmlns:a16="http://schemas.microsoft.com/office/drawing/2014/main" id="{C8D2DFBE-DECC-D411-33AF-95D963FD2F63}"/>
              </a:ext>
            </a:extLst>
          </p:cNvPr>
          <p:cNvSpPr>
            <a:spLocks noGrp="1"/>
          </p:cNvSpPr>
          <p:nvPr>
            <p:ph idx="1"/>
          </p:nvPr>
        </p:nvSpPr>
        <p:spPr/>
        <p:txBody>
          <a:bodyPr/>
          <a:lstStyle>
            <a:lvl2pPr>
              <a:defRPr>
                <a:solidFill>
                  <a:srgbClr val="EF7E70"/>
                </a:solidFill>
              </a:defRPr>
            </a:lvl2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a:extLst>
              <a:ext uri="{FF2B5EF4-FFF2-40B4-BE49-F238E27FC236}">
                <a16:creationId xmlns:a16="http://schemas.microsoft.com/office/drawing/2014/main" id="{9072BAA8-E6EB-DBDE-0722-92939F4F850D}"/>
              </a:ext>
            </a:extLst>
          </p:cNvPr>
          <p:cNvSpPr>
            <a:spLocks noGrp="1"/>
          </p:cNvSpPr>
          <p:nvPr>
            <p:ph type="title"/>
          </p:nvPr>
        </p:nvSpPr>
        <p:spPr/>
        <p:txBody>
          <a:bodyPr/>
          <a:lstStyle/>
          <a:p>
            <a:r>
              <a:rPr lang="fr-FR"/>
              <a:t>Modifiez le style du titre</a:t>
            </a:r>
          </a:p>
        </p:txBody>
      </p:sp>
      <p:pic>
        <p:nvPicPr>
          <p:cNvPr id="7" name="Image 6">
            <a:extLst>
              <a:ext uri="{FF2B5EF4-FFF2-40B4-BE49-F238E27FC236}">
                <a16:creationId xmlns:a16="http://schemas.microsoft.com/office/drawing/2014/main" id="{46C05349-F056-DB69-66B3-2BF06237E6B1}"/>
              </a:ext>
            </a:extLst>
          </p:cNvPr>
          <p:cNvPicPr>
            <a:picLocks noChangeAspect="1"/>
          </p:cNvPicPr>
          <p:nvPr userDrawn="1"/>
        </p:nvPicPr>
        <p:blipFill>
          <a:blip r:embed="rId6"/>
          <a:srcRect/>
          <a:stretch/>
        </p:blipFill>
        <p:spPr>
          <a:xfrm rot="21370947">
            <a:off x="-261256" y="36861"/>
            <a:ext cx="1146710" cy="1182921"/>
          </a:xfrm>
          <a:prstGeom prst="rect">
            <a:avLst/>
          </a:prstGeom>
        </p:spPr>
      </p:pic>
      <p:sp>
        <p:nvSpPr>
          <p:cNvPr id="12" name="Espace réservé de la date 3">
            <a:extLst>
              <a:ext uri="{FF2B5EF4-FFF2-40B4-BE49-F238E27FC236}">
                <a16:creationId xmlns:a16="http://schemas.microsoft.com/office/drawing/2014/main" id="{AF784A4E-2637-8D0B-276F-6DEEE3D4E8EE}"/>
              </a:ext>
            </a:extLst>
          </p:cNvPr>
          <p:cNvSpPr>
            <a:spLocks noGrp="1"/>
          </p:cNvSpPr>
          <p:nvPr>
            <p:ph type="dt" sz="half" idx="2"/>
          </p:nvPr>
        </p:nvSpPr>
        <p:spPr>
          <a:xfrm>
            <a:off x="9455080" y="6356350"/>
            <a:ext cx="1371600" cy="365125"/>
          </a:xfrm>
          <a:prstGeom prst="rect">
            <a:avLst/>
          </a:prstGeom>
        </p:spPr>
        <p:txBody>
          <a:bodyPr vert="horz" lIns="91440" tIns="45720" rIns="91440" bIns="45720" rtlCol="0" anchor="ctr"/>
          <a:lstStyle>
            <a:lvl1pPr algn="l">
              <a:defRPr sz="1200">
                <a:solidFill>
                  <a:schemeClr val="bg1"/>
                </a:solidFill>
              </a:defRPr>
            </a:lvl1pPr>
          </a:lstStyle>
          <a:p>
            <a:fld id="{055E4119-FEF2-1446-83A7-B9E279D556EF}" type="datetime1">
              <a:rPr lang="fr-FR" smtClean="0"/>
              <a:pPr/>
              <a:t>02/02/2024</a:t>
            </a:fld>
            <a:endParaRPr lang="fr-FR" dirty="0"/>
          </a:p>
        </p:txBody>
      </p:sp>
      <p:sp>
        <p:nvSpPr>
          <p:cNvPr id="13" name="Espace réservé du numéro de diapositive 5">
            <a:extLst>
              <a:ext uri="{FF2B5EF4-FFF2-40B4-BE49-F238E27FC236}">
                <a16:creationId xmlns:a16="http://schemas.microsoft.com/office/drawing/2014/main" id="{E0BA5D42-C5D7-6022-20BC-6F17BE69758F}"/>
              </a:ext>
            </a:extLst>
          </p:cNvPr>
          <p:cNvSpPr>
            <a:spLocks noGrp="1"/>
          </p:cNvSpPr>
          <p:nvPr>
            <p:ph type="sldNum" sz="quarter" idx="4"/>
          </p:nvPr>
        </p:nvSpPr>
        <p:spPr>
          <a:xfrm>
            <a:off x="10826680" y="6356350"/>
            <a:ext cx="1054240" cy="365125"/>
          </a:xfrm>
          <a:prstGeom prst="rect">
            <a:avLst/>
          </a:prstGeom>
        </p:spPr>
        <p:txBody>
          <a:bodyPr vert="horz" lIns="91440" tIns="45720" rIns="91440" bIns="45720" rtlCol="0" anchor="ctr"/>
          <a:lstStyle>
            <a:lvl1pPr algn="r">
              <a:defRPr sz="1200">
                <a:solidFill>
                  <a:schemeClr val="bg1"/>
                </a:solidFill>
              </a:defRPr>
            </a:lvl1pPr>
          </a:lstStyle>
          <a:p>
            <a:fld id="{E17BB4D2-8023-E844-AC6D-83631A7DE10B}" type="slidenum">
              <a:rPr lang="fr-FR" smtClean="0"/>
              <a:pPr/>
              <a:t>‹N°›</a:t>
            </a:fld>
            <a:endParaRPr lang="fr-FR" dirty="0"/>
          </a:p>
        </p:txBody>
      </p:sp>
      <p:sp>
        <p:nvSpPr>
          <p:cNvPr id="14" name="Espace réservé du pied de page 7">
            <a:extLst>
              <a:ext uri="{FF2B5EF4-FFF2-40B4-BE49-F238E27FC236}">
                <a16:creationId xmlns:a16="http://schemas.microsoft.com/office/drawing/2014/main" id="{7E81CB64-568B-83ED-4211-8F5AD544F3EC}"/>
              </a:ext>
            </a:extLst>
          </p:cNvPr>
          <p:cNvSpPr>
            <a:spLocks noGrp="1"/>
          </p:cNvSpPr>
          <p:nvPr>
            <p:ph type="ftr" sz="quarter" idx="3"/>
          </p:nvPr>
        </p:nvSpPr>
        <p:spPr>
          <a:xfrm>
            <a:off x="3586425"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fr-FR"/>
              <a:t>Titre de la présentation</a:t>
            </a:r>
            <a:endParaRPr lang="fr-FR" dirty="0"/>
          </a:p>
        </p:txBody>
      </p:sp>
    </p:spTree>
    <p:extLst>
      <p:ext uri="{BB962C8B-B14F-4D97-AF65-F5344CB8AC3E}">
        <p14:creationId xmlns:p14="http://schemas.microsoft.com/office/powerpoint/2010/main" val="1849073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A576644-847C-63E3-F66D-73970E258A74}"/>
              </a:ext>
            </a:extLst>
          </p:cNvPr>
          <p:cNvPicPr>
            <a:picLocks noChangeAspect="1"/>
          </p:cNvPicPr>
          <p:nvPr userDrawn="1"/>
        </p:nvPicPr>
        <p:blipFill>
          <a:blip r:embed="rId2"/>
          <a:stretch>
            <a:fillRect/>
          </a:stretch>
        </p:blipFill>
        <p:spPr>
          <a:xfrm>
            <a:off x="0" y="6336417"/>
            <a:ext cx="12192000" cy="416874"/>
          </a:xfrm>
          <a:prstGeom prst="rect">
            <a:avLst/>
          </a:prstGeom>
        </p:spPr>
      </p:pic>
      <p:pic>
        <p:nvPicPr>
          <p:cNvPr id="8" name="Image 7">
            <a:extLst>
              <a:ext uri="{FF2B5EF4-FFF2-40B4-BE49-F238E27FC236}">
                <a16:creationId xmlns:a16="http://schemas.microsoft.com/office/drawing/2014/main" id="{E593DF8C-CA9E-2CB5-8DEE-83635DB37A03}"/>
              </a:ext>
            </a:extLst>
          </p:cNvPr>
          <p:cNvPicPr>
            <a:picLocks noChangeAspect="1"/>
          </p:cNvPicPr>
          <p:nvPr userDrawn="1"/>
        </p:nvPicPr>
        <p:blipFill>
          <a:blip r:embed="rId3"/>
          <a:stretch>
            <a:fillRect/>
          </a:stretch>
        </p:blipFill>
        <p:spPr>
          <a:xfrm rot="16200000">
            <a:off x="6037385" y="715907"/>
            <a:ext cx="117230" cy="12192000"/>
          </a:xfrm>
          <a:prstGeom prst="rect">
            <a:avLst/>
          </a:prstGeom>
        </p:spPr>
      </p:pic>
      <p:pic>
        <p:nvPicPr>
          <p:cNvPr id="9" name="Image 8">
            <a:extLst>
              <a:ext uri="{FF2B5EF4-FFF2-40B4-BE49-F238E27FC236}">
                <a16:creationId xmlns:a16="http://schemas.microsoft.com/office/drawing/2014/main" id="{A71E3B13-7EA3-AD7B-7494-12EF489D1F59}"/>
              </a:ext>
            </a:extLst>
          </p:cNvPr>
          <p:cNvPicPr>
            <a:picLocks noChangeAspect="1"/>
          </p:cNvPicPr>
          <p:nvPr userDrawn="1"/>
        </p:nvPicPr>
        <p:blipFill rotWithShape="1">
          <a:blip r:embed="rId4"/>
          <a:srcRect t="-7997" b="44364"/>
          <a:stretch/>
        </p:blipFill>
        <p:spPr>
          <a:xfrm>
            <a:off x="192753" y="5076000"/>
            <a:ext cx="2735189" cy="1795499"/>
          </a:xfrm>
          <a:prstGeom prst="rect">
            <a:avLst/>
          </a:prstGeom>
          <a:effectLst>
            <a:outerShdw blurRad="143994" dist="64062" dir="3660000" sx="102030" sy="102030" algn="ctr" rotWithShape="0">
              <a:srgbClr val="000000">
                <a:alpha val="29000"/>
              </a:srgbClr>
            </a:outerShdw>
          </a:effectLst>
        </p:spPr>
      </p:pic>
      <p:pic>
        <p:nvPicPr>
          <p:cNvPr id="10" name="Image 9">
            <a:extLst>
              <a:ext uri="{FF2B5EF4-FFF2-40B4-BE49-F238E27FC236}">
                <a16:creationId xmlns:a16="http://schemas.microsoft.com/office/drawing/2014/main" id="{6F1C6450-7E5F-0E7B-1924-A7AC9F391F72}"/>
              </a:ext>
            </a:extLst>
          </p:cNvPr>
          <p:cNvPicPr>
            <a:picLocks noChangeAspect="1"/>
          </p:cNvPicPr>
          <p:nvPr userDrawn="1"/>
        </p:nvPicPr>
        <p:blipFill>
          <a:blip r:embed="rId5"/>
          <a:stretch>
            <a:fillRect/>
          </a:stretch>
        </p:blipFill>
        <p:spPr>
          <a:xfrm>
            <a:off x="526950" y="6077038"/>
            <a:ext cx="1546258" cy="759913"/>
          </a:xfrm>
          <a:prstGeom prst="rect">
            <a:avLst/>
          </a:prstGeom>
        </p:spPr>
      </p:pic>
      <p:sp>
        <p:nvSpPr>
          <p:cNvPr id="2" name="Titre 1">
            <a:extLst>
              <a:ext uri="{FF2B5EF4-FFF2-40B4-BE49-F238E27FC236}">
                <a16:creationId xmlns:a16="http://schemas.microsoft.com/office/drawing/2014/main" id="{107E3A4C-0557-1EA8-D8FB-23715816F34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AB62C17-97F7-E08B-822D-F6DF203989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11" name="Espace réservé de la date 3">
            <a:extLst>
              <a:ext uri="{FF2B5EF4-FFF2-40B4-BE49-F238E27FC236}">
                <a16:creationId xmlns:a16="http://schemas.microsoft.com/office/drawing/2014/main" id="{E908F0B5-F7C6-CFED-E459-6ECD44619E9C}"/>
              </a:ext>
            </a:extLst>
          </p:cNvPr>
          <p:cNvSpPr>
            <a:spLocks noGrp="1"/>
          </p:cNvSpPr>
          <p:nvPr>
            <p:ph type="dt" sz="half" idx="2"/>
          </p:nvPr>
        </p:nvSpPr>
        <p:spPr>
          <a:xfrm>
            <a:off x="9455080" y="6356350"/>
            <a:ext cx="1371600" cy="365125"/>
          </a:xfrm>
          <a:prstGeom prst="rect">
            <a:avLst/>
          </a:prstGeom>
        </p:spPr>
        <p:txBody>
          <a:bodyPr vert="horz" lIns="91440" tIns="45720" rIns="91440" bIns="45720" rtlCol="0" anchor="ctr"/>
          <a:lstStyle>
            <a:lvl1pPr algn="l">
              <a:defRPr sz="1200">
                <a:solidFill>
                  <a:schemeClr val="bg1"/>
                </a:solidFill>
              </a:defRPr>
            </a:lvl1pPr>
          </a:lstStyle>
          <a:p>
            <a:fld id="{055E4119-FEF2-1446-83A7-B9E279D556EF}" type="datetime1">
              <a:rPr lang="fr-FR" smtClean="0"/>
              <a:pPr/>
              <a:t>02/02/2024</a:t>
            </a:fld>
            <a:endParaRPr lang="fr-FR" dirty="0"/>
          </a:p>
        </p:txBody>
      </p:sp>
      <p:sp>
        <p:nvSpPr>
          <p:cNvPr id="12" name="Espace réservé du numéro de diapositive 5">
            <a:extLst>
              <a:ext uri="{FF2B5EF4-FFF2-40B4-BE49-F238E27FC236}">
                <a16:creationId xmlns:a16="http://schemas.microsoft.com/office/drawing/2014/main" id="{43DDDDD5-C7DA-3D15-1295-A552BB101D5E}"/>
              </a:ext>
            </a:extLst>
          </p:cNvPr>
          <p:cNvSpPr>
            <a:spLocks noGrp="1"/>
          </p:cNvSpPr>
          <p:nvPr>
            <p:ph type="sldNum" sz="quarter" idx="4"/>
          </p:nvPr>
        </p:nvSpPr>
        <p:spPr>
          <a:xfrm>
            <a:off x="10826680" y="6356350"/>
            <a:ext cx="1054240" cy="365125"/>
          </a:xfrm>
          <a:prstGeom prst="rect">
            <a:avLst/>
          </a:prstGeom>
        </p:spPr>
        <p:txBody>
          <a:bodyPr vert="horz" lIns="91440" tIns="45720" rIns="91440" bIns="45720" rtlCol="0" anchor="ctr"/>
          <a:lstStyle>
            <a:lvl1pPr algn="r">
              <a:defRPr sz="1200">
                <a:solidFill>
                  <a:schemeClr val="bg1"/>
                </a:solidFill>
              </a:defRPr>
            </a:lvl1pPr>
          </a:lstStyle>
          <a:p>
            <a:fld id="{E17BB4D2-8023-E844-AC6D-83631A7DE10B}" type="slidenum">
              <a:rPr lang="fr-FR" smtClean="0"/>
              <a:pPr/>
              <a:t>‹N°›</a:t>
            </a:fld>
            <a:endParaRPr lang="fr-FR" dirty="0"/>
          </a:p>
        </p:txBody>
      </p:sp>
      <p:sp>
        <p:nvSpPr>
          <p:cNvPr id="13" name="Espace réservé du pied de page 7">
            <a:extLst>
              <a:ext uri="{FF2B5EF4-FFF2-40B4-BE49-F238E27FC236}">
                <a16:creationId xmlns:a16="http://schemas.microsoft.com/office/drawing/2014/main" id="{EB5E3878-7F74-CB7B-A3F6-66418BDB8108}"/>
              </a:ext>
            </a:extLst>
          </p:cNvPr>
          <p:cNvSpPr>
            <a:spLocks noGrp="1"/>
          </p:cNvSpPr>
          <p:nvPr>
            <p:ph type="ftr" sz="quarter" idx="3"/>
          </p:nvPr>
        </p:nvSpPr>
        <p:spPr>
          <a:xfrm>
            <a:off x="3586425"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fr-FR"/>
              <a:t>Titre de la présentation</a:t>
            </a:r>
            <a:endParaRPr lang="fr-FR" dirty="0"/>
          </a:p>
        </p:txBody>
      </p:sp>
    </p:spTree>
    <p:extLst>
      <p:ext uri="{BB962C8B-B14F-4D97-AF65-F5344CB8AC3E}">
        <p14:creationId xmlns:p14="http://schemas.microsoft.com/office/powerpoint/2010/main" val="2474605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46944F4-B596-7F02-0AC5-EE9A0E9F0207}"/>
              </a:ext>
            </a:extLst>
          </p:cNvPr>
          <p:cNvPicPr>
            <a:picLocks noChangeAspect="1"/>
          </p:cNvPicPr>
          <p:nvPr userDrawn="1"/>
        </p:nvPicPr>
        <p:blipFill>
          <a:blip r:embed="rId2"/>
          <a:stretch>
            <a:fillRect/>
          </a:stretch>
        </p:blipFill>
        <p:spPr>
          <a:xfrm>
            <a:off x="0" y="6336417"/>
            <a:ext cx="12192000" cy="416874"/>
          </a:xfrm>
          <a:prstGeom prst="rect">
            <a:avLst/>
          </a:prstGeom>
        </p:spPr>
      </p:pic>
      <p:pic>
        <p:nvPicPr>
          <p:cNvPr id="9" name="Image 8">
            <a:extLst>
              <a:ext uri="{FF2B5EF4-FFF2-40B4-BE49-F238E27FC236}">
                <a16:creationId xmlns:a16="http://schemas.microsoft.com/office/drawing/2014/main" id="{ECA6B82A-E07F-9F80-6694-20304F45CB55}"/>
              </a:ext>
            </a:extLst>
          </p:cNvPr>
          <p:cNvPicPr>
            <a:picLocks noChangeAspect="1"/>
          </p:cNvPicPr>
          <p:nvPr userDrawn="1"/>
        </p:nvPicPr>
        <p:blipFill>
          <a:blip r:embed="rId3"/>
          <a:stretch>
            <a:fillRect/>
          </a:stretch>
        </p:blipFill>
        <p:spPr>
          <a:xfrm rot="16200000">
            <a:off x="6037385" y="715907"/>
            <a:ext cx="117230" cy="12192000"/>
          </a:xfrm>
          <a:prstGeom prst="rect">
            <a:avLst/>
          </a:prstGeom>
        </p:spPr>
      </p:pic>
      <p:pic>
        <p:nvPicPr>
          <p:cNvPr id="10" name="Image 9">
            <a:extLst>
              <a:ext uri="{FF2B5EF4-FFF2-40B4-BE49-F238E27FC236}">
                <a16:creationId xmlns:a16="http://schemas.microsoft.com/office/drawing/2014/main" id="{B485FE99-DD20-37B4-69A6-9E1570C6F85B}"/>
              </a:ext>
            </a:extLst>
          </p:cNvPr>
          <p:cNvPicPr>
            <a:picLocks noChangeAspect="1"/>
          </p:cNvPicPr>
          <p:nvPr userDrawn="1"/>
        </p:nvPicPr>
        <p:blipFill rotWithShape="1">
          <a:blip r:embed="rId4"/>
          <a:srcRect t="-7997" b="44364"/>
          <a:stretch/>
        </p:blipFill>
        <p:spPr>
          <a:xfrm>
            <a:off x="192753" y="5076000"/>
            <a:ext cx="2735189" cy="1795499"/>
          </a:xfrm>
          <a:prstGeom prst="rect">
            <a:avLst/>
          </a:prstGeom>
          <a:effectLst>
            <a:outerShdw blurRad="143994" dist="64062" dir="3660000" sx="102030" sy="102030" algn="ctr" rotWithShape="0">
              <a:srgbClr val="000000">
                <a:alpha val="29000"/>
              </a:srgbClr>
            </a:outerShdw>
          </a:effectLst>
        </p:spPr>
      </p:pic>
      <p:pic>
        <p:nvPicPr>
          <p:cNvPr id="11" name="Image 10">
            <a:extLst>
              <a:ext uri="{FF2B5EF4-FFF2-40B4-BE49-F238E27FC236}">
                <a16:creationId xmlns:a16="http://schemas.microsoft.com/office/drawing/2014/main" id="{AFC966E2-B088-1008-3753-0B71BA27B1C8}"/>
              </a:ext>
            </a:extLst>
          </p:cNvPr>
          <p:cNvPicPr>
            <a:picLocks noChangeAspect="1"/>
          </p:cNvPicPr>
          <p:nvPr userDrawn="1"/>
        </p:nvPicPr>
        <p:blipFill>
          <a:blip r:embed="rId5"/>
          <a:stretch>
            <a:fillRect/>
          </a:stretch>
        </p:blipFill>
        <p:spPr>
          <a:xfrm>
            <a:off x="526950" y="6077038"/>
            <a:ext cx="1546258" cy="759913"/>
          </a:xfrm>
          <a:prstGeom prst="rect">
            <a:avLst/>
          </a:prstGeom>
        </p:spPr>
      </p:pic>
      <p:sp>
        <p:nvSpPr>
          <p:cNvPr id="2" name="Titre 1">
            <a:extLst>
              <a:ext uri="{FF2B5EF4-FFF2-40B4-BE49-F238E27FC236}">
                <a16:creationId xmlns:a16="http://schemas.microsoft.com/office/drawing/2014/main" id="{C2CE279B-8042-4A70-9C7A-5F3D52E59EB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64D5B61-A687-1CC6-DE58-48BD4DE54FD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71E2390-51E5-8943-2C67-0483D0224F7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e la date 3">
            <a:extLst>
              <a:ext uri="{FF2B5EF4-FFF2-40B4-BE49-F238E27FC236}">
                <a16:creationId xmlns:a16="http://schemas.microsoft.com/office/drawing/2014/main" id="{D235C552-79E2-63FA-1C8E-6FC1CC2AB41F}"/>
              </a:ext>
            </a:extLst>
          </p:cNvPr>
          <p:cNvSpPr>
            <a:spLocks noGrp="1"/>
          </p:cNvSpPr>
          <p:nvPr>
            <p:ph type="dt" sz="half" idx="10"/>
          </p:nvPr>
        </p:nvSpPr>
        <p:spPr>
          <a:xfrm>
            <a:off x="9455080" y="6356350"/>
            <a:ext cx="1371600" cy="365125"/>
          </a:xfrm>
          <a:prstGeom prst="rect">
            <a:avLst/>
          </a:prstGeom>
        </p:spPr>
        <p:txBody>
          <a:bodyPr vert="horz" lIns="91440" tIns="45720" rIns="91440" bIns="45720" rtlCol="0" anchor="ctr"/>
          <a:lstStyle>
            <a:lvl1pPr algn="l">
              <a:defRPr sz="1200">
                <a:solidFill>
                  <a:schemeClr val="bg1"/>
                </a:solidFill>
              </a:defRPr>
            </a:lvl1pPr>
          </a:lstStyle>
          <a:p>
            <a:fld id="{055E4119-FEF2-1446-83A7-B9E279D556EF}" type="datetime1">
              <a:rPr lang="fr-FR" smtClean="0"/>
              <a:pPr/>
              <a:t>02/02/2024</a:t>
            </a:fld>
            <a:endParaRPr lang="fr-FR" dirty="0"/>
          </a:p>
        </p:txBody>
      </p:sp>
      <p:sp>
        <p:nvSpPr>
          <p:cNvPr id="13" name="Espace réservé du numéro de diapositive 5">
            <a:extLst>
              <a:ext uri="{FF2B5EF4-FFF2-40B4-BE49-F238E27FC236}">
                <a16:creationId xmlns:a16="http://schemas.microsoft.com/office/drawing/2014/main" id="{4E9E06E2-DC42-372C-87F3-5643D1DE23F3}"/>
              </a:ext>
            </a:extLst>
          </p:cNvPr>
          <p:cNvSpPr>
            <a:spLocks noGrp="1"/>
          </p:cNvSpPr>
          <p:nvPr>
            <p:ph type="sldNum" sz="quarter" idx="4"/>
          </p:nvPr>
        </p:nvSpPr>
        <p:spPr>
          <a:xfrm>
            <a:off x="10826680" y="6356350"/>
            <a:ext cx="1054240" cy="365125"/>
          </a:xfrm>
          <a:prstGeom prst="rect">
            <a:avLst/>
          </a:prstGeom>
        </p:spPr>
        <p:txBody>
          <a:bodyPr vert="horz" lIns="91440" tIns="45720" rIns="91440" bIns="45720" rtlCol="0" anchor="ctr"/>
          <a:lstStyle>
            <a:lvl1pPr algn="r">
              <a:defRPr sz="1200">
                <a:solidFill>
                  <a:schemeClr val="bg1"/>
                </a:solidFill>
              </a:defRPr>
            </a:lvl1pPr>
          </a:lstStyle>
          <a:p>
            <a:fld id="{E17BB4D2-8023-E844-AC6D-83631A7DE10B}" type="slidenum">
              <a:rPr lang="fr-FR" smtClean="0"/>
              <a:pPr/>
              <a:t>‹N°›</a:t>
            </a:fld>
            <a:endParaRPr lang="fr-FR" dirty="0"/>
          </a:p>
        </p:txBody>
      </p:sp>
      <p:sp>
        <p:nvSpPr>
          <p:cNvPr id="14" name="Espace réservé du pied de page 7">
            <a:extLst>
              <a:ext uri="{FF2B5EF4-FFF2-40B4-BE49-F238E27FC236}">
                <a16:creationId xmlns:a16="http://schemas.microsoft.com/office/drawing/2014/main" id="{CFB52CDE-5585-F5BF-D5C7-3DE6C1F6B7C5}"/>
              </a:ext>
            </a:extLst>
          </p:cNvPr>
          <p:cNvSpPr>
            <a:spLocks noGrp="1"/>
          </p:cNvSpPr>
          <p:nvPr>
            <p:ph type="ftr" sz="quarter" idx="3"/>
          </p:nvPr>
        </p:nvSpPr>
        <p:spPr>
          <a:xfrm>
            <a:off x="3586425"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fr-FR"/>
              <a:t>Titre de la présentation</a:t>
            </a:r>
            <a:endParaRPr lang="fr-FR" dirty="0"/>
          </a:p>
        </p:txBody>
      </p:sp>
    </p:spTree>
    <p:extLst>
      <p:ext uri="{BB962C8B-B14F-4D97-AF65-F5344CB8AC3E}">
        <p14:creationId xmlns:p14="http://schemas.microsoft.com/office/powerpoint/2010/main" val="2602633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C127A9EA-92AD-615F-92CB-2E0A49E3E768}"/>
              </a:ext>
            </a:extLst>
          </p:cNvPr>
          <p:cNvPicPr>
            <a:picLocks noChangeAspect="1"/>
          </p:cNvPicPr>
          <p:nvPr userDrawn="1"/>
        </p:nvPicPr>
        <p:blipFill>
          <a:blip r:embed="rId2"/>
          <a:stretch>
            <a:fillRect/>
          </a:stretch>
        </p:blipFill>
        <p:spPr>
          <a:xfrm>
            <a:off x="0" y="6336417"/>
            <a:ext cx="12192000" cy="416874"/>
          </a:xfrm>
          <a:prstGeom prst="rect">
            <a:avLst/>
          </a:prstGeom>
        </p:spPr>
      </p:pic>
      <p:pic>
        <p:nvPicPr>
          <p:cNvPr id="11" name="Image 10">
            <a:extLst>
              <a:ext uri="{FF2B5EF4-FFF2-40B4-BE49-F238E27FC236}">
                <a16:creationId xmlns:a16="http://schemas.microsoft.com/office/drawing/2014/main" id="{2BBA1963-907E-2902-DC15-E6B4E029E7C4}"/>
              </a:ext>
            </a:extLst>
          </p:cNvPr>
          <p:cNvPicPr>
            <a:picLocks noChangeAspect="1"/>
          </p:cNvPicPr>
          <p:nvPr userDrawn="1"/>
        </p:nvPicPr>
        <p:blipFill>
          <a:blip r:embed="rId3"/>
          <a:stretch>
            <a:fillRect/>
          </a:stretch>
        </p:blipFill>
        <p:spPr>
          <a:xfrm rot="16200000">
            <a:off x="6037385" y="715907"/>
            <a:ext cx="117230" cy="12192000"/>
          </a:xfrm>
          <a:prstGeom prst="rect">
            <a:avLst/>
          </a:prstGeom>
        </p:spPr>
      </p:pic>
      <p:pic>
        <p:nvPicPr>
          <p:cNvPr id="12" name="Image 11">
            <a:extLst>
              <a:ext uri="{FF2B5EF4-FFF2-40B4-BE49-F238E27FC236}">
                <a16:creationId xmlns:a16="http://schemas.microsoft.com/office/drawing/2014/main" id="{83AE6E8B-5C91-62AA-3D00-78BEA99F574F}"/>
              </a:ext>
            </a:extLst>
          </p:cNvPr>
          <p:cNvPicPr>
            <a:picLocks noChangeAspect="1"/>
          </p:cNvPicPr>
          <p:nvPr userDrawn="1"/>
        </p:nvPicPr>
        <p:blipFill rotWithShape="1">
          <a:blip r:embed="rId4"/>
          <a:srcRect t="-7997" b="44364"/>
          <a:stretch/>
        </p:blipFill>
        <p:spPr>
          <a:xfrm>
            <a:off x="192753" y="5076000"/>
            <a:ext cx="2735189" cy="1795499"/>
          </a:xfrm>
          <a:prstGeom prst="rect">
            <a:avLst/>
          </a:prstGeom>
          <a:effectLst>
            <a:outerShdw blurRad="143994" dist="64062" dir="3660000" sx="102030" sy="102030" algn="ctr" rotWithShape="0">
              <a:srgbClr val="000000">
                <a:alpha val="29000"/>
              </a:srgbClr>
            </a:outerShdw>
          </a:effectLst>
        </p:spPr>
      </p:pic>
      <p:pic>
        <p:nvPicPr>
          <p:cNvPr id="13" name="Image 12">
            <a:extLst>
              <a:ext uri="{FF2B5EF4-FFF2-40B4-BE49-F238E27FC236}">
                <a16:creationId xmlns:a16="http://schemas.microsoft.com/office/drawing/2014/main" id="{C916F162-919E-5B82-6403-3D009E2C0619}"/>
              </a:ext>
            </a:extLst>
          </p:cNvPr>
          <p:cNvPicPr>
            <a:picLocks noChangeAspect="1"/>
          </p:cNvPicPr>
          <p:nvPr userDrawn="1"/>
        </p:nvPicPr>
        <p:blipFill>
          <a:blip r:embed="rId5"/>
          <a:stretch>
            <a:fillRect/>
          </a:stretch>
        </p:blipFill>
        <p:spPr>
          <a:xfrm>
            <a:off x="526950" y="6077038"/>
            <a:ext cx="1546258" cy="759913"/>
          </a:xfrm>
          <a:prstGeom prst="rect">
            <a:avLst/>
          </a:prstGeom>
        </p:spPr>
      </p:pic>
      <p:sp>
        <p:nvSpPr>
          <p:cNvPr id="2" name="Titre 1">
            <a:extLst>
              <a:ext uri="{FF2B5EF4-FFF2-40B4-BE49-F238E27FC236}">
                <a16:creationId xmlns:a16="http://schemas.microsoft.com/office/drawing/2014/main" id="{4D123DC3-504A-85F6-70E3-457ADB79316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7764572-4A93-0629-340F-38B205E5EB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B501E83-FF9B-3E48-B07D-6BD7116D4DD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EF5C5E9-06B4-BA45-6C47-C11DB42C84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FE4EE89-0646-C383-7D95-B9914BD749E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33162C88-98E5-E918-1745-AC527A0D9605}"/>
              </a:ext>
            </a:extLst>
          </p:cNvPr>
          <p:cNvSpPr>
            <a:spLocks noGrp="1"/>
          </p:cNvSpPr>
          <p:nvPr>
            <p:ph type="dt" sz="half" idx="10"/>
          </p:nvPr>
        </p:nvSpPr>
        <p:spPr/>
        <p:txBody>
          <a:bodyPr/>
          <a:lstStyle/>
          <a:p>
            <a:fld id="{86506C7E-9380-A34E-834C-540A9E399B3B}" type="datetime1">
              <a:rPr lang="fr-FR" smtClean="0"/>
              <a:t>02/02/2024</a:t>
            </a:fld>
            <a:endParaRPr lang="fr-FR"/>
          </a:p>
        </p:txBody>
      </p:sp>
      <p:sp>
        <p:nvSpPr>
          <p:cNvPr id="8" name="Espace réservé du pied de page 7">
            <a:extLst>
              <a:ext uri="{FF2B5EF4-FFF2-40B4-BE49-F238E27FC236}">
                <a16:creationId xmlns:a16="http://schemas.microsoft.com/office/drawing/2014/main" id="{ACEB11D3-D6C9-D437-2CEE-4C4EDB045EB6}"/>
              </a:ext>
            </a:extLst>
          </p:cNvPr>
          <p:cNvSpPr>
            <a:spLocks noGrp="1"/>
          </p:cNvSpPr>
          <p:nvPr>
            <p:ph type="ftr" sz="quarter" idx="11"/>
          </p:nvPr>
        </p:nvSpPr>
        <p:spPr>
          <a:xfrm>
            <a:off x="4038600" y="6356350"/>
            <a:ext cx="4114800" cy="365125"/>
          </a:xfrm>
          <a:prstGeom prst="rect">
            <a:avLst/>
          </a:prstGeom>
        </p:spPr>
        <p:txBody>
          <a:bodyPr/>
          <a:lstStyle/>
          <a:p>
            <a:r>
              <a:rPr lang="fr-FR"/>
              <a:t>Titre de la présentation</a:t>
            </a:r>
          </a:p>
        </p:txBody>
      </p:sp>
      <p:sp>
        <p:nvSpPr>
          <p:cNvPr id="9" name="Espace réservé du numéro de diapositive 8">
            <a:extLst>
              <a:ext uri="{FF2B5EF4-FFF2-40B4-BE49-F238E27FC236}">
                <a16:creationId xmlns:a16="http://schemas.microsoft.com/office/drawing/2014/main" id="{B0DFF8BE-2A78-9B3C-CDD9-F17E2BF810BB}"/>
              </a:ext>
            </a:extLst>
          </p:cNvPr>
          <p:cNvSpPr>
            <a:spLocks noGrp="1"/>
          </p:cNvSpPr>
          <p:nvPr>
            <p:ph type="sldNum" sz="quarter" idx="12"/>
          </p:nvPr>
        </p:nvSpPr>
        <p:spPr/>
        <p:txBody>
          <a:bodyPr/>
          <a:lstStyle/>
          <a:p>
            <a:fld id="{E17BB4D2-8023-E844-AC6D-83631A7DE10B}" type="slidenum">
              <a:rPr lang="fr-FR" smtClean="0"/>
              <a:t>‹N°›</a:t>
            </a:fld>
            <a:endParaRPr lang="fr-FR"/>
          </a:p>
        </p:txBody>
      </p:sp>
    </p:spTree>
    <p:extLst>
      <p:ext uri="{BB962C8B-B14F-4D97-AF65-F5344CB8AC3E}">
        <p14:creationId xmlns:p14="http://schemas.microsoft.com/office/powerpoint/2010/main" val="4218819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95A9773-FBFB-1042-7289-BAA1FA73D42A}"/>
              </a:ext>
            </a:extLst>
          </p:cNvPr>
          <p:cNvPicPr>
            <a:picLocks noChangeAspect="1"/>
          </p:cNvPicPr>
          <p:nvPr userDrawn="1"/>
        </p:nvPicPr>
        <p:blipFill>
          <a:blip r:embed="rId2"/>
          <a:stretch>
            <a:fillRect/>
          </a:stretch>
        </p:blipFill>
        <p:spPr>
          <a:xfrm>
            <a:off x="0" y="6336417"/>
            <a:ext cx="12192000" cy="416874"/>
          </a:xfrm>
          <a:prstGeom prst="rect">
            <a:avLst/>
          </a:prstGeom>
        </p:spPr>
      </p:pic>
      <p:pic>
        <p:nvPicPr>
          <p:cNvPr id="7" name="Image 6">
            <a:extLst>
              <a:ext uri="{FF2B5EF4-FFF2-40B4-BE49-F238E27FC236}">
                <a16:creationId xmlns:a16="http://schemas.microsoft.com/office/drawing/2014/main" id="{DE8EC7A3-EE4F-B9DF-4912-6662A755C5F8}"/>
              </a:ext>
            </a:extLst>
          </p:cNvPr>
          <p:cNvPicPr>
            <a:picLocks noChangeAspect="1"/>
          </p:cNvPicPr>
          <p:nvPr userDrawn="1"/>
        </p:nvPicPr>
        <p:blipFill>
          <a:blip r:embed="rId3"/>
          <a:stretch>
            <a:fillRect/>
          </a:stretch>
        </p:blipFill>
        <p:spPr>
          <a:xfrm rot="16200000">
            <a:off x="6037385" y="715907"/>
            <a:ext cx="117230" cy="12192000"/>
          </a:xfrm>
          <a:prstGeom prst="rect">
            <a:avLst/>
          </a:prstGeom>
        </p:spPr>
      </p:pic>
      <p:pic>
        <p:nvPicPr>
          <p:cNvPr id="8" name="Image 7">
            <a:extLst>
              <a:ext uri="{FF2B5EF4-FFF2-40B4-BE49-F238E27FC236}">
                <a16:creationId xmlns:a16="http://schemas.microsoft.com/office/drawing/2014/main" id="{5E9D63F9-B20B-694F-4AC3-7588359FD000}"/>
              </a:ext>
            </a:extLst>
          </p:cNvPr>
          <p:cNvPicPr>
            <a:picLocks noChangeAspect="1"/>
          </p:cNvPicPr>
          <p:nvPr userDrawn="1"/>
        </p:nvPicPr>
        <p:blipFill rotWithShape="1">
          <a:blip r:embed="rId4"/>
          <a:srcRect t="-7997" b="44364"/>
          <a:stretch/>
        </p:blipFill>
        <p:spPr>
          <a:xfrm>
            <a:off x="192753" y="5076000"/>
            <a:ext cx="2735189" cy="1795499"/>
          </a:xfrm>
          <a:prstGeom prst="rect">
            <a:avLst/>
          </a:prstGeom>
          <a:effectLst>
            <a:outerShdw blurRad="143994" dist="64062" dir="3660000" sx="102030" sy="102030" algn="ctr" rotWithShape="0">
              <a:srgbClr val="000000">
                <a:alpha val="29000"/>
              </a:srgbClr>
            </a:outerShdw>
          </a:effectLst>
        </p:spPr>
      </p:pic>
      <p:pic>
        <p:nvPicPr>
          <p:cNvPr id="9" name="Image 8">
            <a:extLst>
              <a:ext uri="{FF2B5EF4-FFF2-40B4-BE49-F238E27FC236}">
                <a16:creationId xmlns:a16="http://schemas.microsoft.com/office/drawing/2014/main" id="{97075E72-04E1-D002-EE0E-1F0F82966CD9}"/>
              </a:ext>
            </a:extLst>
          </p:cNvPr>
          <p:cNvPicPr>
            <a:picLocks noChangeAspect="1"/>
          </p:cNvPicPr>
          <p:nvPr userDrawn="1"/>
        </p:nvPicPr>
        <p:blipFill>
          <a:blip r:embed="rId5"/>
          <a:stretch>
            <a:fillRect/>
          </a:stretch>
        </p:blipFill>
        <p:spPr>
          <a:xfrm>
            <a:off x="526950" y="6077038"/>
            <a:ext cx="1546258" cy="759913"/>
          </a:xfrm>
          <a:prstGeom prst="rect">
            <a:avLst/>
          </a:prstGeom>
        </p:spPr>
      </p:pic>
      <p:sp>
        <p:nvSpPr>
          <p:cNvPr id="2" name="Titre 1">
            <a:extLst>
              <a:ext uri="{FF2B5EF4-FFF2-40B4-BE49-F238E27FC236}">
                <a16:creationId xmlns:a16="http://schemas.microsoft.com/office/drawing/2014/main" id="{B655E6F0-DE3C-25D6-AABB-8BEE2C26046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5DCDBB5-566E-AA6D-3DFB-3E42B90E0559}"/>
              </a:ext>
            </a:extLst>
          </p:cNvPr>
          <p:cNvSpPr>
            <a:spLocks noGrp="1"/>
          </p:cNvSpPr>
          <p:nvPr>
            <p:ph type="dt" sz="half" idx="10"/>
          </p:nvPr>
        </p:nvSpPr>
        <p:spPr/>
        <p:txBody>
          <a:bodyPr/>
          <a:lstStyle/>
          <a:p>
            <a:fld id="{734D516B-EDA9-AB48-879A-6049B19F6B2D}" type="datetime1">
              <a:rPr lang="fr-FR" smtClean="0"/>
              <a:t>02/02/2024</a:t>
            </a:fld>
            <a:endParaRPr lang="fr-FR"/>
          </a:p>
        </p:txBody>
      </p:sp>
      <p:sp>
        <p:nvSpPr>
          <p:cNvPr id="4" name="Espace réservé du pied de page 3">
            <a:extLst>
              <a:ext uri="{FF2B5EF4-FFF2-40B4-BE49-F238E27FC236}">
                <a16:creationId xmlns:a16="http://schemas.microsoft.com/office/drawing/2014/main" id="{0FDCF6B1-12AC-8CA7-2F64-536E90B51323}"/>
              </a:ext>
            </a:extLst>
          </p:cNvPr>
          <p:cNvSpPr>
            <a:spLocks noGrp="1"/>
          </p:cNvSpPr>
          <p:nvPr>
            <p:ph type="ftr" sz="quarter" idx="11"/>
          </p:nvPr>
        </p:nvSpPr>
        <p:spPr>
          <a:xfrm>
            <a:off x="4038600" y="6356350"/>
            <a:ext cx="4114800" cy="365125"/>
          </a:xfrm>
          <a:prstGeom prst="rect">
            <a:avLst/>
          </a:prstGeom>
        </p:spPr>
        <p:txBody>
          <a:bodyPr/>
          <a:lstStyle/>
          <a:p>
            <a:r>
              <a:rPr lang="fr-FR"/>
              <a:t>Titre de la présentation</a:t>
            </a:r>
          </a:p>
        </p:txBody>
      </p:sp>
      <p:sp>
        <p:nvSpPr>
          <p:cNvPr id="5" name="Espace réservé du numéro de diapositive 4">
            <a:extLst>
              <a:ext uri="{FF2B5EF4-FFF2-40B4-BE49-F238E27FC236}">
                <a16:creationId xmlns:a16="http://schemas.microsoft.com/office/drawing/2014/main" id="{3163A09F-78EA-286E-8B87-A5960210C4DC}"/>
              </a:ext>
            </a:extLst>
          </p:cNvPr>
          <p:cNvSpPr>
            <a:spLocks noGrp="1"/>
          </p:cNvSpPr>
          <p:nvPr>
            <p:ph type="sldNum" sz="quarter" idx="12"/>
          </p:nvPr>
        </p:nvSpPr>
        <p:spPr/>
        <p:txBody>
          <a:bodyPr/>
          <a:lstStyle/>
          <a:p>
            <a:fld id="{E17BB4D2-8023-E844-AC6D-83631A7DE10B}" type="slidenum">
              <a:rPr lang="fr-FR" smtClean="0"/>
              <a:t>‹N°›</a:t>
            </a:fld>
            <a:endParaRPr lang="fr-FR"/>
          </a:p>
        </p:txBody>
      </p:sp>
    </p:spTree>
    <p:extLst>
      <p:ext uri="{BB962C8B-B14F-4D97-AF65-F5344CB8AC3E}">
        <p14:creationId xmlns:p14="http://schemas.microsoft.com/office/powerpoint/2010/main" val="546729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24F4E00-8F51-608D-01CA-14C04C04FED9}"/>
              </a:ext>
            </a:extLst>
          </p:cNvPr>
          <p:cNvPicPr>
            <a:picLocks noChangeAspect="1"/>
          </p:cNvPicPr>
          <p:nvPr userDrawn="1"/>
        </p:nvPicPr>
        <p:blipFill>
          <a:blip r:embed="rId2"/>
          <a:stretch>
            <a:fillRect/>
          </a:stretch>
        </p:blipFill>
        <p:spPr>
          <a:xfrm>
            <a:off x="0" y="6336417"/>
            <a:ext cx="12192000" cy="416874"/>
          </a:xfrm>
          <a:prstGeom prst="rect">
            <a:avLst/>
          </a:prstGeom>
        </p:spPr>
      </p:pic>
      <p:pic>
        <p:nvPicPr>
          <p:cNvPr id="6" name="Image 5">
            <a:extLst>
              <a:ext uri="{FF2B5EF4-FFF2-40B4-BE49-F238E27FC236}">
                <a16:creationId xmlns:a16="http://schemas.microsoft.com/office/drawing/2014/main" id="{7DC435D3-E728-56E1-EFEB-1ECB433AF787}"/>
              </a:ext>
            </a:extLst>
          </p:cNvPr>
          <p:cNvPicPr>
            <a:picLocks noChangeAspect="1"/>
          </p:cNvPicPr>
          <p:nvPr userDrawn="1"/>
        </p:nvPicPr>
        <p:blipFill>
          <a:blip r:embed="rId3"/>
          <a:stretch>
            <a:fillRect/>
          </a:stretch>
        </p:blipFill>
        <p:spPr>
          <a:xfrm rot="16200000">
            <a:off x="6037385" y="715907"/>
            <a:ext cx="117230" cy="12192000"/>
          </a:xfrm>
          <a:prstGeom prst="rect">
            <a:avLst/>
          </a:prstGeom>
        </p:spPr>
      </p:pic>
      <p:pic>
        <p:nvPicPr>
          <p:cNvPr id="7" name="Image 6">
            <a:extLst>
              <a:ext uri="{FF2B5EF4-FFF2-40B4-BE49-F238E27FC236}">
                <a16:creationId xmlns:a16="http://schemas.microsoft.com/office/drawing/2014/main" id="{D04D3361-1FAF-A9DD-28D8-8E3D15ABB8F1}"/>
              </a:ext>
            </a:extLst>
          </p:cNvPr>
          <p:cNvPicPr>
            <a:picLocks noChangeAspect="1"/>
          </p:cNvPicPr>
          <p:nvPr userDrawn="1"/>
        </p:nvPicPr>
        <p:blipFill rotWithShape="1">
          <a:blip r:embed="rId4"/>
          <a:srcRect t="-7997" b="44364"/>
          <a:stretch/>
        </p:blipFill>
        <p:spPr>
          <a:xfrm>
            <a:off x="192753" y="5076000"/>
            <a:ext cx="2735189" cy="1795499"/>
          </a:xfrm>
          <a:prstGeom prst="rect">
            <a:avLst/>
          </a:prstGeom>
          <a:effectLst>
            <a:outerShdw blurRad="143994" dist="64062" dir="3660000" sx="102030" sy="102030" algn="ctr" rotWithShape="0">
              <a:srgbClr val="000000">
                <a:alpha val="29000"/>
              </a:srgbClr>
            </a:outerShdw>
          </a:effectLst>
        </p:spPr>
      </p:pic>
      <p:pic>
        <p:nvPicPr>
          <p:cNvPr id="8" name="Image 7">
            <a:extLst>
              <a:ext uri="{FF2B5EF4-FFF2-40B4-BE49-F238E27FC236}">
                <a16:creationId xmlns:a16="http://schemas.microsoft.com/office/drawing/2014/main" id="{ECB8B714-7F08-5F71-7708-07113F2C10F5}"/>
              </a:ext>
            </a:extLst>
          </p:cNvPr>
          <p:cNvPicPr>
            <a:picLocks noChangeAspect="1"/>
          </p:cNvPicPr>
          <p:nvPr userDrawn="1"/>
        </p:nvPicPr>
        <p:blipFill>
          <a:blip r:embed="rId5"/>
          <a:stretch>
            <a:fillRect/>
          </a:stretch>
        </p:blipFill>
        <p:spPr>
          <a:xfrm>
            <a:off x="526950" y="6077038"/>
            <a:ext cx="1546258" cy="759913"/>
          </a:xfrm>
          <a:prstGeom prst="rect">
            <a:avLst/>
          </a:prstGeom>
        </p:spPr>
      </p:pic>
      <p:sp>
        <p:nvSpPr>
          <p:cNvPr id="2" name="Espace réservé de la date 1">
            <a:extLst>
              <a:ext uri="{FF2B5EF4-FFF2-40B4-BE49-F238E27FC236}">
                <a16:creationId xmlns:a16="http://schemas.microsoft.com/office/drawing/2014/main" id="{CD90EA55-6D43-5B5F-7C8E-5D095928BEA3}"/>
              </a:ext>
            </a:extLst>
          </p:cNvPr>
          <p:cNvSpPr>
            <a:spLocks noGrp="1"/>
          </p:cNvSpPr>
          <p:nvPr>
            <p:ph type="dt" sz="half" idx="10"/>
          </p:nvPr>
        </p:nvSpPr>
        <p:spPr/>
        <p:txBody>
          <a:bodyPr/>
          <a:lstStyle/>
          <a:p>
            <a:fld id="{01445071-3438-9A42-B3A0-65F57D23EC55}" type="datetime1">
              <a:rPr lang="fr-FR" smtClean="0"/>
              <a:t>02/02/2024</a:t>
            </a:fld>
            <a:endParaRPr lang="fr-FR"/>
          </a:p>
        </p:txBody>
      </p:sp>
      <p:sp>
        <p:nvSpPr>
          <p:cNvPr id="3" name="Espace réservé du pied de page 2">
            <a:extLst>
              <a:ext uri="{FF2B5EF4-FFF2-40B4-BE49-F238E27FC236}">
                <a16:creationId xmlns:a16="http://schemas.microsoft.com/office/drawing/2014/main" id="{FF5C4C37-E539-0A7E-0541-F34EB6AD0A5B}"/>
              </a:ext>
            </a:extLst>
          </p:cNvPr>
          <p:cNvSpPr>
            <a:spLocks noGrp="1"/>
          </p:cNvSpPr>
          <p:nvPr>
            <p:ph type="ftr" sz="quarter" idx="11"/>
          </p:nvPr>
        </p:nvSpPr>
        <p:spPr>
          <a:xfrm>
            <a:off x="4038600" y="6356350"/>
            <a:ext cx="4114800" cy="365125"/>
          </a:xfrm>
          <a:prstGeom prst="rect">
            <a:avLst/>
          </a:prstGeom>
        </p:spPr>
        <p:txBody>
          <a:bodyPr/>
          <a:lstStyle/>
          <a:p>
            <a:r>
              <a:rPr lang="fr-FR"/>
              <a:t>Titre de la présentation</a:t>
            </a:r>
          </a:p>
        </p:txBody>
      </p:sp>
      <p:sp>
        <p:nvSpPr>
          <p:cNvPr id="4" name="Espace réservé du numéro de diapositive 3">
            <a:extLst>
              <a:ext uri="{FF2B5EF4-FFF2-40B4-BE49-F238E27FC236}">
                <a16:creationId xmlns:a16="http://schemas.microsoft.com/office/drawing/2014/main" id="{A0D8803B-E375-A423-E99D-CFE0CBDA61B3}"/>
              </a:ext>
            </a:extLst>
          </p:cNvPr>
          <p:cNvSpPr>
            <a:spLocks noGrp="1"/>
          </p:cNvSpPr>
          <p:nvPr>
            <p:ph type="sldNum" sz="quarter" idx="12"/>
          </p:nvPr>
        </p:nvSpPr>
        <p:spPr/>
        <p:txBody>
          <a:bodyPr/>
          <a:lstStyle/>
          <a:p>
            <a:fld id="{E17BB4D2-8023-E844-AC6D-83631A7DE10B}" type="slidenum">
              <a:rPr lang="fr-FR" smtClean="0"/>
              <a:t>‹N°›</a:t>
            </a:fld>
            <a:endParaRPr lang="fr-FR"/>
          </a:p>
        </p:txBody>
      </p:sp>
    </p:spTree>
    <p:extLst>
      <p:ext uri="{BB962C8B-B14F-4D97-AF65-F5344CB8AC3E}">
        <p14:creationId xmlns:p14="http://schemas.microsoft.com/office/powerpoint/2010/main" val="2208913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7E3E36B2-4065-7255-0CFC-FD9E133F9484}"/>
              </a:ext>
            </a:extLst>
          </p:cNvPr>
          <p:cNvPicPr>
            <a:picLocks noChangeAspect="1"/>
          </p:cNvPicPr>
          <p:nvPr userDrawn="1"/>
        </p:nvPicPr>
        <p:blipFill>
          <a:blip r:embed="rId2"/>
          <a:stretch>
            <a:fillRect/>
          </a:stretch>
        </p:blipFill>
        <p:spPr>
          <a:xfrm>
            <a:off x="0" y="6336417"/>
            <a:ext cx="12192000" cy="416874"/>
          </a:xfrm>
          <a:prstGeom prst="rect">
            <a:avLst/>
          </a:prstGeom>
        </p:spPr>
      </p:pic>
      <p:pic>
        <p:nvPicPr>
          <p:cNvPr id="9" name="Image 8">
            <a:extLst>
              <a:ext uri="{FF2B5EF4-FFF2-40B4-BE49-F238E27FC236}">
                <a16:creationId xmlns:a16="http://schemas.microsoft.com/office/drawing/2014/main" id="{14C41965-F168-53E9-B331-67954EF74A04}"/>
              </a:ext>
            </a:extLst>
          </p:cNvPr>
          <p:cNvPicPr>
            <a:picLocks noChangeAspect="1"/>
          </p:cNvPicPr>
          <p:nvPr userDrawn="1"/>
        </p:nvPicPr>
        <p:blipFill>
          <a:blip r:embed="rId3"/>
          <a:stretch>
            <a:fillRect/>
          </a:stretch>
        </p:blipFill>
        <p:spPr>
          <a:xfrm rot="16200000">
            <a:off x="6037385" y="715907"/>
            <a:ext cx="117230" cy="12192000"/>
          </a:xfrm>
          <a:prstGeom prst="rect">
            <a:avLst/>
          </a:prstGeom>
        </p:spPr>
      </p:pic>
      <p:pic>
        <p:nvPicPr>
          <p:cNvPr id="10" name="Image 9">
            <a:extLst>
              <a:ext uri="{FF2B5EF4-FFF2-40B4-BE49-F238E27FC236}">
                <a16:creationId xmlns:a16="http://schemas.microsoft.com/office/drawing/2014/main" id="{DA5042FF-6670-AF2D-3AF6-B3C66D2B79D2}"/>
              </a:ext>
            </a:extLst>
          </p:cNvPr>
          <p:cNvPicPr>
            <a:picLocks noChangeAspect="1"/>
          </p:cNvPicPr>
          <p:nvPr userDrawn="1"/>
        </p:nvPicPr>
        <p:blipFill rotWithShape="1">
          <a:blip r:embed="rId4"/>
          <a:srcRect t="-7997" b="44364"/>
          <a:stretch/>
        </p:blipFill>
        <p:spPr>
          <a:xfrm>
            <a:off x="192753" y="5076000"/>
            <a:ext cx="2735189" cy="1795499"/>
          </a:xfrm>
          <a:prstGeom prst="rect">
            <a:avLst/>
          </a:prstGeom>
          <a:effectLst>
            <a:outerShdw blurRad="143994" dist="64062" dir="3660000" sx="102030" sy="102030" algn="ctr" rotWithShape="0">
              <a:srgbClr val="000000">
                <a:alpha val="29000"/>
              </a:srgbClr>
            </a:outerShdw>
          </a:effectLst>
        </p:spPr>
      </p:pic>
      <p:pic>
        <p:nvPicPr>
          <p:cNvPr id="11" name="Image 10">
            <a:extLst>
              <a:ext uri="{FF2B5EF4-FFF2-40B4-BE49-F238E27FC236}">
                <a16:creationId xmlns:a16="http://schemas.microsoft.com/office/drawing/2014/main" id="{82C6DAD0-4ECE-5DC1-33C5-FCB9D8A60015}"/>
              </a:ext>
            </a:extLst>
          </p:cNvPr>
          <p:cNvPicPr>
            <a:picLocks noChangeAspect="1"/>
          </p:cNvPicPr>
          <p:nvPr userDrawn="1"/>
        </p:nvPicPr>
        <p:blipFill>
          <a:blip r:embed="rId5"/>
          <a:stretch>
            <a:fillRect/>
          </a:stretch>
        </p:blipFill>
        <p:spPr>
          <a:xfrm>
            <a:off x="526950" y="6077038"/>
            <a:ext cx="1546258" cy="759913"/>
          </a:xfrm>
          <a:prstGeom prst="rect">
            <a:avLst/>
          </a:prstGeom>
        </p:spPr>
      </p:pic>
      <p:sp>
        <p:nvSpPr>
          <p:cNvPr id="2" name="Titre 1">
            <a:extLst>
              <a:ext uri="{FF2B5EF4-FFF2-40B4-BE49-F238E27FC236}">
                <a16:creationId xmlns:a16="http://schemas.microsoft.com/office/drawing/2014/main" id="{98A82232-5344-72A2-78ED-69C2FC2D774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B76439F-B6BC-E3C5-1C4D-C2B21701B8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A37E863-800F-D1DE-A737-350FC4849A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143F9F5-65F6-F7C8-58CD-23CB028746EB}"/>
              </a:ext>
            </a:extLst>
          </p:cNvPr>
          <p:cNvSpPr>
            <a:spLocks noGrp="1"/>
          </p:cNvSpPr>
          <p:nvPr>
            <p:ph type="dt" sz="half" idx="10"/>
          </p:nvPr>
        </p:nvSpPr>
        <p:spPr/>
        <p:txBody>
          <a:bodyPr/>
          <a:lstStyle/>
          <a:p>
            <a:fld id="{50253D17-77A1-6540-A742-38291AB49A1D}" type="datetime1">
              <a:rPr lang="fr-FR" smtClean="0"/>
              <a:t>02/02/2024</a:t>
            </a:fld>
            <a:endParaRPr lang="fr-FR"/>
          </a:p>
        </p:txBody>
      </p:sp>
      <p:sp>
        <p:nvSpPr>
          <p:cNvPr id="6" name="Espace réservé du pied de page 5">
            <a:extLst>
              <a:ext uri="{FF2B5EF4-FFF2-40B4-BE49-F238E27FC236}">
                <a16:creationId xmlns:a16="http://schemas.microsoft.com/office/drawing/2014/main" id="{95170532-FB71-FD28-4198-4630DD5D6CF0}"/>
              </a:ext>
            </a:extLst>
          </p:cNvPr>
          <p:cNvSpPr>
            <a:spLocks noGrp="1"/>
          </p:cNvSpPr>
          <p:nvPr>
            <p:ph type="ftr" sz="quarter" idx="11"/>
          </p:nvPr>
        </p:nvSpPr>
        <p:spPr>
          <a:xfrm>
            <a:off x="4038600" y="6356350"/>
            <a:ext cx="4114800" cy="365125"/>
          </a:xfrm>
          <a:prstGeom prst="rect">
            <a:avLst/>
          </a:prstGeom>
        </p:spPr>
        <p:txBody>
          <a:bodyPr/>
          <a:lstStyle/>
          <a:p>
            <a:r>
              <a:rPr lang="fr-FR"/>
              <a:t>Titre de la présentation</a:t>
            </a:r>
          </a:p>
        </p:txBody>
      </p:sp>
      <p:sp>
        <p:nvSpPr>
          <p:cNvPr id="7" name="Espace réservé du numéro de diapositive 6">
            <a:extLst>
              <a:ext uri="{FF2B5EF4-FFF2-40B4-BE49-F238E27FC236}">
                <a16:creationId xmlns:a16="http://schemas.microsoft.com/office/drawing/2014/main" id="{55C9251B-3DA9-7511-B000-AB3AE289A458}"/>
              </a:ext>
            </a:extLst>
          </p:cNvPr>
          <p:cNvSpPr>
            <a:spLocks noGrp="1"/>
          </p:cNvSpPr>
          <p:nvPr>
            <p:ph type="sldNum" sz="quarter" idx="12"/>
          </p:nvPr>
        </p:nvSpPr>
        <p:spPr/>
        <p:txBody>
          <a:bodyPr/>
          <a:lstStyle/>
          <a:p>
            <a:fld id="{E17BB4D2-8023-E844-AC6D-83631A7DE10B}" type="slidenum">
              <a:rPr lang="fr-FR" smtClean="0"/>
              <a:t>‹N°›</a:t>
            </a:fld>
            <a:endParaRPr lang="fr-FR"/>
          </a:p>
        </p:txBody>
      </p:sp>
    </p:spTree>
    <p:extLst>
      <p:ext uri="{BB962C8B-B14F-4D97-AF65-F5344CB8AC3E}">
        <p14:creationId xmlns:p14="http://schemas.microsoft.com/office/powerpoint/2010/main" val="2323097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73BC90E-8915-CF84-BD80-D1A941708F1E}"/>
              </a:ext>
            </a:extLst>
          </p:cNvPr>
          <p:cNvPicPr>
            <a:picLocks noChangeAspect="1"/>
          </p:cNvPicPr>
          <p:nvPr userDrawn="1"/>
        </p:nvPicPr>
        <p:blipFill>
          <a:blip r:embed="rId2"/>
          <a:stretch>
            <a:fillRect/>
          </a:stretch>
        </p:blipFill>
        <p:spPr>
          <a:xfrm>
            <a:off x="0" y="6336417"/>
            <a:ext cx="12192000" cy="416874"/>
          </a:xfrm>
          <a:prstGeom prst="rect">
            <a:avLst/>
          </a:prstGeom>
        </p:spPr>
      </p:pic>
      <p:pic>
        <p:nvPicPr>
          <p:cNvPr id="9" name="Image 8">
            <a:extLst>
              <a:ext uri="{FF2B5EF4-FFF2-40B4-BE49-F238E27FC236}">
                <a16:creationId xmlns:a16="http://schemas.microsoft.com/office/drawing/2014/main" id="{29287AE9-CD46-D548-48A7-72DC82966015}"/>
              </a:ext>
            </a:extLst>
          </p:cNvPr>
          <p:cNvPicPr>
            <a:picLocks noChangeAspect="1"/>
          </p:cNvPicPr>
          <p:nvPr userDrawn="1"/>
        </p:nvPicPr>
        <p:blipFill>
          <a:blip r:embed="rId3"/>
          <a:stretch>
            <a:fillRect/>
          </a:stretch>
        </p:blipFill>
        <p:spPr>
          <a:xfrm rot="16200000">
            <a:off x="6037385" y="715907"/>
            <a:ext cx="117230" cy="12192000"/>
          </a:xfrm>
          <a:prstGeom prst="rect">
            <a:avLst/>
          </a:prstGeom>
        </p:spPr>
      </p:pic>
      <p:pic>
        <p:nvPicPr>
          <p:cNvPr id="10" name="Image 9">
            <a:extLst>
              <a:ext uri="{FF2B5EF4-FFF2-40B4-BE49-F238E27FC236}">
                <a16:creationId xmlns:a16="http://schemas.microsoft.com/office/drawing/2014/main" id="{344FB8F6-B6BD-EE23-A76C-6EEF85F4E618}"/>
              </a:ext>
            </a:extLst>
          </p:cNvPr>
          <p:cNvPicPr>
            <a:picLocks noChangeAspect="1"/>
          </p:cNvPicPr>
          <p:nvPr userDrawn="1"/>
        </p:nvPicPr>
        <p:blipFill rotWithShape="1">
          <a:blip r:embed="rId4"/>
          <a:srcRect t="-7997" b="44364"/>
          <a:stretch/>
        </p:blipFill>
        <p:spPr>
          <a:xfrm>
            <a:off x="192753" y="5076000"/>
            <a:ext cx="2735189" cy="1795499"/>
          </a:xfrm>
          <a:prstGeom prst="rect">
            <a:avLst/>
          </a:prstGeom>
          <a:effectLst>
            <a:outerShdw blurRad="143994" dist="64062" dir="3660000" sx="102030" sy="102030" algn="ctr" rotWithShape="0">
              <a:srgbClr val="000000">
                <a:alpha val="29000"/>
              </a:srgbClr>
            </a:outerShdw>
          </a:effectLst>
        </p:spPr>
      </p:pic>
      <p:pic>
        <p:nvPicPr>
          <p:cNvPr id="11" name="Image 10">
            <a:extLst>
              <a:ext uri="{FF2B5EF4-FFF2-40B4-BE49-F238E27FC236}">
                <a16:creationId xmlns:a16="http://schemas.microsoft.com/office/drawing/2014/main" id="{E6F2C032-5182-D9DD-EA3C-D689C9FA13EF}"/>
              </a:ext>
            </a:extLst>
          </p:cNvPr>
          <p:cNvPicPr>
            <a:picLocks noChangeAspect="1"/>
          </p:cNvPicPr>
          <p:nvPr userDrawn="1"/>
        </p:nvPicPr>
        <p:blipFill>
          <a:blip r:embed="rId5"/>
          <a:stretch>
            <a:fillRect/>
          </a:stretch>
        </p:blipFill>
        <p:spPr>
          <a:xfrm>
            <a:off x="526950" y="6077038"/>
            <a:ext cx="1546258" cy="759913"/>
          </a:xfrm>
          <a:prstGeom prst="rect">
            <a:avLst/>
          </a:prstGeom>
        </p:spPr>
      </p:pic>
      <p:sp>
        <p:nvSpPr>
          <p:cNvPr id="2" name="Titre 1">
            <a:extLst>
              <a:ext uri="{FF2B5EF4-FFF2-40B4-BE49-F238E27FC236}">
                <a16:creationId xmlns:a16="http://schemas.microsoft.com/office/drawing/2014/main" id="{61DFDABC-03B1-D4C4-5753-32E9F882E91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F9CBDB0-9685-26C5-5E58-1FDC5D7A03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670D022-7A6D-93E2-E76C-8F51C38066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6E383E2-FE2C-3D22-DDD4-37D63CAA6687}"/>
              </a:ext>
            </a:extLst>
          </p:cNvPr>
          <p:cNvSpPr>
            <a:spLocks noGrp="1"/>
          </p:cNvSpPr>
          <p:nvPr>
            <p:ph type="dt" sz="half" idx="10"/>
          </p:nvPr>
        </p:nvSpPr>
        <p:spPr/>
        <p:txBody>
          <a:bodyPr/>
          <a:lstStyle/>
          <a:p>
            <a:fld id="{F1C3324C-7935-7C4E-9498-E1A91DBBCF24}" type="datetime1">
              <a:rPr lang="fr-FR" smtClean="0"/>
              <a:t>02/02/2024</a:t>
            </a:fld>
            <a:endParaRPr lang="fr-FR"/>
          </a:p>
        </p:txBody>
      </p:sp>
      <p:sp>
        <p:nvSpPr>
          <p:cNvPr id="6" name="Espace réservé du pied de page 5">
            <a:extLst>
              <a:ext uri="{FF2B5EF4-FFF2-40B4-BE49-F238E27FC236}">
                <a16:creationId xmlns:a16="http://schemas.microsoft.com/office/drawing/2014/main" id="{14809917-DBB7-7DF0-53AC-F2752213C0CA}"/>
              </a:ext>
            </a:extLst>
          </p:cNvPr>
          <p:cNvSpPr>
            <a:spLocks noGrp="1"/>
          </p:cNvSpPr>
          <p:nvPr>
            <p:ph type="ftr" sz="quarter" idx="11"/>
          </p:nvPr>
        </p:nvSpPr>
        <p:spPr>
          <a:xfrm>
            <a:off x="4038600" y="6356350"/>
            <a:ext cx="4114800" cy="365125"/>
          </a:xfrm>
          <a:prstGeom prst="rect">
            <a:avLst/>
          </a:prstGeom>
        </p:spPr>
        <p:txBody>
          <a:bodyPr/>
          <a:lstStyle/>
          <a:p>
            <a:r>
              <a:rPr lang="fr-FR"/>
              <a:t>Titre de la présentation</a:t>
            </a:r>
          </a:p>
        </p:txBody>
      </p:sp>
      <p:sp>
        <p:nvSpPr>
          <p:cNvPr id="7" name="Espace réservé du numéro de diapositive 6">
            <a:extLst>
              <a:ext uri="{FF2B5EF4-FFF2-40B4-BE49-F238E27FC236}">
                <a16:creationId xmlns:a16="http://schemas.microsoft.com/office/drawing/2014/main" id="{3E880357-ABAC-7773-6537-DE50D06BF67C}"/>
              </a:ext>
            </a:extLst>
          </p:cNvPr>
          <p:cNvSpPr>
            <a:spLocks noGrp="1"/>
          </p:cNvSpPr>
          <p:nvPr>
            <p:ph type="sldNum" sz="quarter" idx="12"/>
          </p:nvPr>
        </p:nvSpPr>
        <p:spPr/>
        <p:txBody>
          <a:bodyPr/>
          <a:lstStyle/>
          <a:p>
            <a:fld id="{E17BB4D2-8023-E844-AC6D-83631A7DE10B}" type="slidenum">
              <a:rPr lang="fr-FR" smtClean="0"/>
              <a:t>‹N°›</a:t>
            </a:fld>
            <a:endParaRPr lang="fr-FR"/>
          </a:p>
        </p:txBody>
      </p:sp>
    </p:spTree>
    <p:extLst>
      <p:ext uri="{BB962C8B-B14F-4D97-AF65-F5344CB8AC3E}">
        <p14:creationId xmlns:p14="http://schemas.microsoft.com/office/powerpoint/2010/main" val="1027435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9A890135-D38C-53F3-316C-BF25B4CA81E2}"/>
              </a:ext>
            </a:extLst>
          </p:cNvPr>
          <p:cNvPicPr>
            <a:picLocks noChangeAspect="1"/>
          </p:cNvPicPr>
          <p:nvPr userDrawn="1"/>
        </p:nvPicPr>
        <p:blipFill>
          <a:blip r:embed="rId14"/>
          <a:srcRect/>
          <a:stretch/>
        </p:blipFill>
        <p:spPr>
          <a:xfrm rot="21370947">
            <a:off x="-261256" y="36861"/>
            <a:ext cx="1146710" cy="1182921"/>
          </a:xfrm>
          <a:prstGeom prst="rect">
            <a:avLst/>
          </a:prstGeom>
        </p:spPr>
      </p:pic>
      <p:sp>
        <p:nvSpPr>
          <p:cNvPr id="2" name="Espace réservé du titre 1">
            <a:extLst>
              <a:ext uri="{FF2B5EF4-FFF2-40B4-BE49-F238E27FC236}">
                <a16:creationId xmlns:a16="http://schemas.microsoft.com/office/drawing/2014/main" id="{45760CB2-71B3-48E2-ADAF-C1ED7F9251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C8DF6252-55CC-DAAF-90FD-0F8208F6D8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1EC6BA7E-B805-E4D9-86DB-1FFD1E4F3723}"/>
              </a:ext>
            </a:extLst>
          </p:cNvPr>
          <p:cNvSpPr>
            <a:spLocks noGrp="1"/>
          </p:cNvSpPr>
          <p:nvPr>
            <p:ph type="dt" sz="half" idx="2"/>
          </p:nvPr>
        </p:nvSpPr>
        <p:spPr>
          <a:xfrm>
            <a:off x="9455080" y="6356350"/>
            <a:ext cx="1371600" cy="365125"/>
          </a:xfrm>
          <a:prstGeom prst="rect">
            <a:avLst/>
          </a:prstGeom>
        </p:spPr>
        <p:txBody>
          <a:bodyPr vert="horz" lIns="91440" tIns="45720" rIns="91440" bIns="45720" rtlCol="0" anchor="ctr"/>
          <a:lstStyle>
            <a:lvl1pPr algn="l">
              <a:defRPr sz="1200">
                <a:solidFill>
                  <a:schemeClr val="bg1"/>
                </a:solidFill>
              </a:defRPr>
            </a:lvl1pPr>
          </a:lstStyle>
          <a:p>
            <a:fld id="{055E4119-FEF2-1446-83A7-B9E279D556EF}" type="datetime1">
              <a:rPr lang="fr-FR" smtClean="0"/>
              <a:pPr/>
              <a:t>02/02/2024</a:t>
            </a:fld>
            <a:endParaRPr lang="fr-FR" dirty="0"/>
          </a:p>
        </p:txBody>
      </p:sp>
      <p:sp>
        <p:nvSpPr>
          <p:cNvPr id="6" name="Espace réservé du numéro de diapositive 5">
            <a:extLst>
              <a:ext uri="{FF2B5EF4-FFF2-40B4-BE49-F238E27FC236}">
                <a16:creationId xmlns:a16="http://schemas.microsoft.com/office/drawing/2014/main" id="{2D01271B-4FDD-B786-ED60-224119C21576}"/>
              </a:ext>
            </a:extLst>
          </p:cNvPr>
          <p:cNvSpPr>
            <a:spLocks noGrp="1"/>
          </p:cNvSpPr>
          <p:nvPr>
            <p:ph type="sldNum" sz="quarter" idx="4"/>
          </p:nvPr>
        </p:nvSpPr>
        <p:spPr>
          <a:xfrm>
            <a:off x="10826680" y="6356350"/>
            <a:ext cx="1054240" cy="365125"/>
          </a:xfrm>
          <a:prstGeom prst="rect">
            <a:avLst/>
          </a:prstGeom>
        </p:spPr>
        <p:txBody>
          <a:bodyPr vert="horz" lIns="91440" tIns="45720" rIns="91440" bIns="45720" rtlCol="0" anchor="ctr"/>
          <a:lstStyle>
            <a:lvl1pPr algn="r">
              <a:defRPr sz="1200">
                <a:solidFill>
                  <a:schemeClr val="bg1"/>
                </a:solidFill>
              </a:defRPr>
            </a:lvl1pPr>
          </a:lstStyle>
          <a:p>
            <a:fld id="{E17BB4D2-8023-E844-AC6D-83631A7DE10B}" type="slidenum">
              <a:rPr lang="fr-FR" smtClean="0"/>
              <a:pPr/>
              <a:t>‹N°›</a:t>
            </a:fld>
            <a:endParaRPr lang="fr-FR" dirty="0"/>
          </a:p>
        </p:txBody>
      </p:sp>
      <p:sp>
        <p:nvSpPr>
          <p:cNvPr id="8" name="Espace réservé du pied de page 7">
            <a:extLst>
              <a:ext uri="{FF2B5EF4-FFF2-40B4-BE49-F238E27FC236}">
                <a16:creationId xmlns:a16="http://schemas.microsoft.com/office/drawing/2014/main" id="{B51343BA-38B0-7226-79D0-62E095B0DD22}"/>
              </a:ext>
            </a:extLst>
          </p:cNvPr>
          <p:cNvSpPr>
            <a:spLocks noGrp="1"/>
          </p:cNvSpPr>
          <p:nvPr>
            <p:ph type="ftr" sz="quarter" idx="3"/>
          </p:nvPr>
        </p:nvSpPr>
        <p:spPr>
          <a:xfrm>
            <a:off x="3586425"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fr-FR"/>
              <a:t>Titre de la présentation</a:t>
            </a:r>
            <a:endParaRPr lang="fr-FR" dirty="0"/>
          </a:p>
        </p:txBody>
      </p:sp>
    </p:spTree>
    <p:extLst>
      <p:ext uri="{BB962C8B-B14F-4D97-AF65-F5344CB8AC3E}">
        <p14:creationId xmlns:p14="http://schemas.microsoft.com/office/powerpoint/2010/main" val="3924735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b="1" kern="1200">
          <a:solidFill>
            <a:srgbClr val="506F8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06F8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EF7E7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06F8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06F8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06F8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0.xml"/><Relationship Id="rId7"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themeOverride" Target="../theme/themeOverride4.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hyperlink" Target="https://icopebot.botdesign.net/" TargetMode="External"/><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10" Type="http://schemas.openxmlformats.org/officeDocument/2006/relationships/image" Target="../media/image37.jpeg"/><Relationship Id="rId4" Type="http://schemas.openxmlformats.org/officeDocument/2006/relationships/image" Target="../media/image32.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7.xml"/><Relationship Id="rId7" Type="http://schemas.openxmlformats.org/officeDocument/2006/relationships/hyperlink" Target="http://www.icope.fr/" TargetMode="External"/><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hyperlink" Target="https://youtu.be/09IgFoLC1JE?si=OvO-bpG4U_9j8MjY" TargetMode="External"/><Relationship Id="rId5" Type="http://schemas.openxmlformats.org/officeDocument/2006/relationships/hyperlink" Target="https://inspire.chu-toulouse.fr/fr/pour-les-participants/" TargetMode="Externa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hyperlink" Target="https://icope-formation.co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D51D29-63C9-8635-774C-1FAA0FFE4824}"/>
              </a:ext>
            </a:extLst>
          </p:cNvPr>
          <p:cNvSpPr>
            <a:spLocks noGrp="1"/>
          </p:cNvSpPr>
          <p:nvPr>
            <p:ph type="ctrTitle"/>
          </p:nvPr>
        </p:nvSpPr>
        <p:spPr>
          <a:xfrm>
            <a:off x="2027052" y="528389"/>
            <a:ext cx="9845176" cy="2647268"/>
          </a:xfrm>
        </p:spPr>
        <p:txBody>
          <a:bodyPr>
            <a:normAutofit fontScale="90000"/>
          </a:bodyPr>
          <a:lstStyle/>
          <a:p>
            <a:pPr algn="ctr">
              <a:lnSpc>
                <a:spcPct val="100000"/>
              </a:lnSpc>
            </a:pPr>
            <a:r>
              <a:rPr lang="fr-FR" dirty="0"/>
              <a:t>Programme ICOPE (OMS) </a:t>
            </a:r>
            <a:br>
              <a:rPr lang="fr-FR" dirty="0"/>
            </a:br>
            <a:r>
              <a:rPr lang="fr-FR" sz="4400" b="0" dirty="0">
                <a:latin typeface="+mn-lt"/>
                <a:cs typeface="Arial" panose="020B0604020202020204" pitchFamily="34" charset="0"/>
              </a:rPr>
              <a:t>(Integrated Care for </a:t>
            </a:r>
            <a:r>
              <a:rPr lang="fr-FR" sz="4400" b="0" dirty="0" err="1">
                <a:latin typeface="+mn-lt"/>
                <a:cs typeface="Arial" panose="020B0604020202020204" pitchFamily="34" charset="0"/>
              </a:rPr>
              <a:t>Older</a:t>
            </a:r>
            <a:r>
              <a:rPr lang="fr-FR" sz="4400" b="0" dirty="0">
                <a:latin typeface="+mn-lt"/>
                <a:cs typeface="Arial" panose="020B0604020202020204" pitchFamily="34" charset="0"/>
              </a:rPr>
              <a:t> People)</a:t>
            </a:r>
            <a:br>
              <a:rPr lang="fr-FR" sz="4900" b="0" dirty="0"/>
            </a:br>
            <a:br>
              <a:rPr lang="fr-FR" sz="4900" b="0" dirty="0"/>
            </a:br>
            <a:br>
              <a:rPr lang="fr-FR" dirty="0"/>
            </a:br>
            <a:br>
              <a:rPr lang="fr-FR" dirty="0"/>
            </a:br>
            <a:endParaRPr lang="fr-FR" dirty="0"/>
          </a:p>
        </p:txBody>
      </p:sp>
      <p:sp>
        <p:nvSpPr>
          <p:cNvPr id="4" name="Sous-titre 2">
            <a:extLst>
              <a:ext uri="{FF2B5EF4-FFF2-40B4-BE49-F238E27FC236}">
                <a16:creationId xmlns:a16="http://schemas.microsoft.com/office/drawing/2014/main" id="{984E698F-8D07-FCC9-6DDD-04080C2DF662}"/>
              </a:ext>
            </a:extLst>
          </p:cNvPr>
          <p:cNvSpPr txBox="1">
            <a:spLocks/>
          </p:cNvSpPr>
          <p:nvPr/>
        </p:nvSpPr>
        <p:spPr>
          <a:xfrm>
            <a:off x="2467201" y="3741636"/>
            <a:ext cx="9481611" cy="14033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EF7E70"/>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506F8F"/>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506F8F"/>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506F8F"/>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80000"/>
              </a:lnSpc>
            </a:pPr>
            <a:r>
              <a:rPr lang="fr-FR" dirty="0">
                <a:latin typeface="Calibri" panose="020F0502020204030204" pitchFamily="34" charset="0"/>
              </a:rPr>
              <a:t>Dr Christine LAFONT</a:t>
            </a:r>
          </a:p>
          <a:p>
            <a:pPr>
              <a:lnSpc>
                <a:spcPct val="80000"/>
              </a:lnSpc>
            </a:pPr>
            <a:r>
              <a:rPr lang="fr-FR" dirty="0">
                <a:latin typeface="Calibri" panose="020F0502020204030204" pitchFamily="34" charset="0"/>
              </a:rPr>
              <a:t>Equipe Régionale Vieillissement et Prévention de la Dépendance </a:t>
            </a:r>
          </a:p>
          <a:p>
            <a:pPr>
              <a:lnSpc>
                <a:spcPct val="80000"/>
              </a:lnSpc>
            </a:pPr>
            <a:r>
              <a:rPr lang="fr-FR" dirty="0">
                <a:latin typeface="Calibri" panose="020F0502020204030204" pitchFamily="34" charset="0"/>
              </a:rPr>
              <a:t>IHU </a:t>
            </a:r>
            <a:r>
              <a:rPr lang="fr-FR" dirty="0" err="1">
                <a:latin typeface="Calibri" panose="020F0502020204030204" pitchFamily="34" charset="0"/>
              </a:rPr>
              <a:t>HealthAge</a:t>
            </a:r>
            <a:r>
              <a:rPr lang="fr-FR" dirty="0">
                <a:latin typeface="Calibri" panose="020F0502020204030204" pitchFamily="34" charset="0"/>
              </a:rPr>
              <a:t> – </a:t>
            </a:r>
            <a:r>
              <a:rPr lang="fr-FR" dirty="0" err="1">
                <a:latin typeface="Calibri" panose="020F0502020204030204" pitchFamily="34" charset="0"/>
              </a:rPr>
              <a:t>Gérontopôle</a:t>
            </a:r>
            <a:r>
              <a:rPr lang="fr-FR" dirty="0">
                <a:latin typeface="Calibri" panose="020F0502020204030204" pitchFamily="34" charset="0"/>
              </a:rPr>
              <a:t> de Toulouse</a:t>
            </a:r>
            <a:r>
              <a:rPr lang="fr-FR" sz="1200" dirty="0"/>
              <a:t>.</a:t>
            </a:r>
            <a:endParaRPr lang="fr-FR" dirty="0">
              <a:latin typeface="Calibri" panose="020F0502020204030204" pitchFamily="34" charset="0"/>
            </a:endParaRPr>
          </a:p>
        </p:txBody>
      </p:sp>
      <p:pic>
        <p:nvPicPr>
          <p:cNvPr id="5" name="Google Shape;190;p1" descr="\\postes.chu-toulouse.fr\users$\CARRIE.I\Mes documents\Mes images\WHO-CC-FR - LOGO FINAL.jpg">
            <a:extLst>
              <a:ext uri="{FF2B5EF4-FFF2-40B4-BE49-F238E27FC236}">
                <a16:creationId xmlns:a16="http://schemas.microsoft.com/office/drawing/2014/main" id="{D037792E-2C23-4848-BE54-EC1A3BB79C06}"/>
              </a:ext>
            </a:extLst>
          </p:cNvPr>
          <p:cNvPicPr preferRelativeResize="0"/>
          <p:nvPr/>
        </p:nvPicPr>
        <p:blipFill rotWithShape="1">
          <a:blip r:embed="rId4">
            <a:alphaModFix/>
          </a:blip>
          <a:srcRect/>
          <a:stretch/>
        </p:blipFill>
        <p:spPr>
          <a:xfrm>
            <a:off x="156245" y="5662974"/>
            <a:ext cx="3441965" cy="766914"/>
          </a:xfrm>
          <a:prstGeom prst="rect">
            <a:avLst/>
          </a:prstGeom>
          <a:noFill/>
          <a:ln>
            <a:noFill/>
          </a:ln>
        </p:spPr>
      </p:pic>
      <p:pic>
        <p:nvPicPr>
          <p:cNvPr id="6" name="Image 5">
            <a:extLst>
              <a:ext uri="{FF2B5EF4-FFF2-40B4-BE49-F238E27FC236}">
                <a16:creationId xmlns:a16="http://schemas.microsoft.com/office/drawing/2014/main" id="{001D57C5-8DF7-4DBF-9077-0559C37949EF}"/>
              </a:ext>
            </a:extLst>
          </p:cNvPr>
          <p:cNvPicPr>
            <a:picLocks noChangeAspect="1"/>
          </p:cNvPicPr>
          <p:nvPr/>
        </p:nvPicPr>
        <p:blipFill>
          <a:blip r:embed="rId5"/>
          <a:stretch>
            <a:fillRect/>
          </a:stretch>
        </p:blipFill>
        <p:spPr>
          <a:xfrm>
            <a:off x="9357819" y="5420907"/>
            <a:ext cx="2363091" cy="1251048"/>
          </a:xfrm>
          <a:prstGeom prst="rect">
            <a:avLst/>
          </a:prstGeom>
        </p:spPr>
      </p:pic>
    </p:spTree>
    <p:extLst>
      <p:ext uri="{BB962C8B-B14F-4D97-AF65-F5344CB8AC3E}">
        <p14:creationId xmlns:p14="http://schemas.microsoft.com/office/powerpoint/2010/main" val="4182893389"/>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2">
            <a:extLst>
              <a:ext uri="{FF2B5EF4-FFF2-40B4-BE49-F238E27FC236}">
                <a16:creationId xmlns:a16="http://schemas.microsoft.com/office/drawing/2014/main" id="{B735A39D-3B03-40C9-8958-37F977A7FC27}"/>
              </a:ext>
            </a:extLst>
          </p:cNvPr>
          <p:cNvSpPr txBox="1">
            <a:spLocks/>
          </p:cNvSpPr>
          <p:nvPr/>
        </p:nvSpPr>
        <p:spPr>
          <a:xfrm>
            <a:off x="533512" y="1040544"/>
            <a:ext cx="7566018" cy="5369525"/>
          </a:xfrm>
          <a:prstGeom prst="rect">
            <a:avLst/>
          </a:prstGeom>
        </p:spPr>
        <p:txBody>
          <a:bodyPr vert="horz" lIns="0" tIns="45720" rIns="0" bIns="45720" rtlCol="0">
            <a:noAutofit/>
          </a:bodyPr>
          <a:lstStyle>
            <a:lvl1pPr marL="0" indent="0" algn="ctr" defTabSz="914400" rtl="0" eaLnBrk="1" latinLnBrk="0" hangingPunct="1">
              <a:lnSpc>
                <a:spcPct val="90000"/>
              </a:lnSpc>
              <a:spcBef>
                <a:spcPts val="1000"/>
              </a:spcBef>
              <a:buFont typeface="Arial"/>
              <a:buNone/>
              <a:defRPr sz="2400" kern="1200">
                <a:solidFill>
                  <a:srgbClr val="00374A"/>
                </a:solidFill>
                <a:latin typeface="Montserrat" charset="0"/>
                <a:ea typeface="Montserrat" charset="0"/>
                <a:cs typeface="Montserrat" charset="0"/>
              </a:defRPr>
            </a:lvl1pPr>
            <a:lvl2pPr marL="457200" indent="0" algn="ctr" defTabSz="914400" rtl="0" eaLnBrk="1" latinLnBrk="0" hangingPunct="1">
              <a:lnSpc>
                <a:spcPct val="90000"/>
              </a:lnSpc>
              <a:spcBef>
                <a:spcPts val="500"/>
              </a:spcBef>
              <a:buFont typeface="Arial"/>
              <a:buNone/>
              <a:defRPr sz="2000" kern="1200">
                <a:solidFill>
                  <a:srgbClr val="00374A"/>
                </a:solidFill>
                <a:latin typeface="Montserrat" charset="0"/>
                <a:ea typeface="Montserrat" charset="0"/>
                <a:cs typeface="Montserrat" charset="0"/>
              </a:defRPr>
            </a:lvl2pPr>
            <a:lvl3pPr marL="914400" indent="0" algn="ctr" defTabSz="914400" rtl="0" eaLnBrk="1" latinLnBrk="0" hangingPunct="1">
              <a:lnSpc>
                <a:spcPct val="90000"/>
              </a:lnSpc>
              <a:spcBef>
                <a:spcPts val="500"/>
              </a:spcBef>
              <a:buFont typeface="Arial"/>
              <a:buNone/>
              <a:defRPr sz="1800" kern="1200">
                <a:solidFill>
                  <a:srgbClr val="00374A"/>
                </a:solidFill>
                <a:latin typeface="Montserrat" charset="0"/>
                <a:ea typeface="Montserrat" charset="0"/>
                <a:cs typeface="Montserrat" charset="0"/>
              </a:defRPr>
            </a:lvl3pPr>
            <a:lvl4pPr marL="1371600" indent="0" algn="ctr" defTabSz="914400" rtl="0" eaLnBrk="1" latinLnBrk="0" hangingPunct="1">
              <a:lnSpc>
                <a:spcPct val="90000"/>
              </a:lnSpc>
              <a:spcBef>
                <a:spcPts val="500"/>
              </a:spcBef>
              <a:buFont typeface="Arial"/>
              <a:buNone/>
              <a:defRPr sz="1600" kern="1200">
                <a:solidFill>
                  <a:srgbClr val="00374A"/>
                </a:solidFill>
                <a:latin typeface="Montserrat" charset="0"/>
                <a:ea typeface="Montserrat" charset="0"/>
                <a:cs typeface="Montserrat" charset="0"/>
              </a:defRPr>
            </a:lvl4pPr>
            <a:lvl5pPr marL="1828800" indent="0" algn="ctr" defTabSz="914400" rtl="0" eaLnBrk="1" latinLnBrk="0" hangingPunct="1">
              <a:lnSpc>
                <a:spcPct val="90000"/>
              </a:lnSpc>
              <a:spcBef>
                <a:spcPts val="500"/>
              </a:spcBef>
              <a:buFont typeface="Arial" charset="0"/>
              <a:buNone/>
              <a:defRPr sz="1600" kern="1200">
                <a:solidFill>
                  <a:srgbClr val="00374A"/>
                </a:solidFill>
                <a:latin typeface="Montserrat" charset="0"/>
                <a:ea typeface="Montserrat" charset="0"/>
                <a:cs typeface="Montserra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buClr>
                <a:schemeClr val="accent1">
                  <a:lumMod val="75000"/>
                </a:schemeClr>
              </a:buClr>
              <a:buFont typeface="Arial" panose="020B0604020202020204" pitchFamily="34" charset="0"/>
              <a:buChar char="•"/>
              <a:defRPr/>
            </a:pPr>
            <a:r>
              <a:rPr lang="fr-FR" b="1" dirty="0">
                <a:solidFill>
                  <a:prstClr val="black"/>
                </a:solidFill>
                <a:latin typeface="Calibri"/>
              </a:rPr>
              <a:t>Cible  </a:t>
            </a:r>
            <a:r>
              <a:rPr lang="fr-FR" dirty="0">
                <a:solidFill>
                  <a:prstClr val="black"/>
                </a:solidFill>
                <a:latin typeface="Calibri"/>
              </a:rPr>
              <a:t>: toute personne autonome</a:t>
            </a:r>
          </a:p>
          <a:p>
            <a:pPr algn="l">
              <a:buClr>
                <a:schemeClr val="accent1">
                  <a:lumMod val="75000"/>
                </a:schemeClr>
              </a:buClr>
              <a:defRPr/>
            </a:pPr>
            <a:r>
              <a:rPr lang="fr-FR" dirty="0">
                <a:solidFill>
                  <a:prstClr val="black"/>
                </a:solidFill>
                <a:latin typeface="Calibri"/>
              </a:rPr>
              <a:t>      ADL </a:t>
            </a:r>
            <a:r>
              <a:rPr lang="fr-FR" u="sng" dirty="0">
                <a:solidFill>
                  <a:prstClr val="black"/>
                </a:solidFill>
                <a:latin typeface="Calibri"/>
              </a:rPr>
              <a:t>&gt;</a:t>
            </a:r>
            <a:r>
              <a:rPr lang="fr-FR" dirty="0">
                <a:solidFill>
                  <a:prstClr val="black"/>
                </a:solidFill>
                <a:latin typeface="Calibri"/>
              </a:rPr>
              <a:t> 5/6</a:t>
            </a:r>
          </a:p>
          <a:p>
            <a:pPr marL="171450" indent="-171450" algn="l">
              <a:buClr>
                <a:schemeClr val="accent1">
                  <a:lumMod val="75000"/>
                </a:schemeClr>
              </a:buClr>
              <a:buFont typeface="Arial" panose="020B0604020202020204" pitchFamily="34" charset="0"/>
              <a:buChar char="•"/>
              <a:defRPr/>
            </a:pPr>
            <a:endParaRPr lang="fr-FR" sz="800" b="1" dirty="0">
              <a:solidFill>
                <a:prstClr val="black"/>
              </a:solidFill>
              <a:latin typeface="Calibri"/>
            </a:endParaRPr>
          </a:p>
          <a:p>
            <a:pPr marL="457200" indent="-457200" algn="l">
              <a:buClr>
                <a:schemeClr val="accent1">
                  <a:lumMod val="75000"/>
                </a:schemeClr>
              </a:buClr>
              <a:buFont typeface="Arial" panose="020B0604020202020204" pitchFamily="34" charset="0"/>
              <a:buChar char="•"/>
              <a:defRPr/>
            </a:pPr>
            <a:r>
              <a:rPr lang="fr-FR" b="1" dirty="0">
                <a:solidFill>
                  <a:prstClr val="black"/>
                </a:solidFill>
                <a:latin typeface="Calibri"/>
              </a:rPr>
              <a:t>Quand? </a:t>
            </a:r>
            <a:r>
              <a:rPr lang="fr-FR" dirty="0">
                <a:solidFill>
                  <a:prstClr val="black"/>
                </a:solidFill>
                <a:latin typeface="Calibri"/>
              </a:rPr>
              <a:t>: dès 60 ans</a:t>
            </a:r>
          </a:p>
          <a:p>
            <a:pPr marL="457200" indent="-457200" algn="l">
              <a:buClr>
                <a:schemeClr val="accent1">
                  <a:lumMod val="75000"/>
                </a:schemeClr>
              </a:buClr>
              <a:buFont typeface="Arial" panose="020B0604020202020204" pitchFamily="34" charset="0"/>
              <a:buChar char="•"/>
              <a:defRPr/>
            </a:pPr>
            <a:endParaRPr lang="fr-FR" sz="800" dirty="0">
              <a:solidFill>
                <a:prstClr val="black"/>
              </a:solidFill>
              <a:latin typeface="Calibri"/>
            </a:endParaRPr>
          </a:p>
          <a:p>
            <a:pPr marL="457200" indent="-457200" algn="l">
              <a:buClr>
                <a:schemeClr val="accent1">
                  <a:lumMod val="75000"/>
                </a:schemeClr>
              </a:buClr>
              <a:buFont typeface="Arial" panose="020B0604020202020204" pitchFamily="34" charset="0"/>
              <a:buChar char="•"/>
              <a:defRPr/>
            </a:pPr>
            <a:r>
              <a:rPr lang="fr-FR" b="1" dirty="0">
                <a:solidFill>
                  <a:prstClr val="black"/>
                </a:solidFill>
                <a:latin typeface="Calibri"/>
              </a:rPr>
              <a:t>Par qui? </a:t>
            </a:r>
            <a:r>
              <a:rPr lang="fr-FR" dirty="0">
                <a:solidFill>
                  <a:prstClr val="black"/>
                </a:solidFill>
                <a:latin typeface="Calibri"/>
              </a:rPr>
              <a:t>: </a:t>
            </a:r>
          </a:p>
          <a:p>
            <a:pPr lvl="1" algn="l">
              <a:buClr>
                <a:schemeClr val="accent1">
                  <a:lumMod val="75000"/>
                </a:schemeClr>
              </a:buClr>
              <a:defRPr/>
            </a:pPr>
            <a:r>
              <a:rPr lang="fr-FR" sz="2400" dirty="0">
                <a:solidFill>
                  <a:prstClr val="black"/>
                </a:solidFill>
                <a:latin typeface="Calibri"/>
              </a:rPr>
              <a:t>- Professionnels de santé </a:t>
            </a:r>
          </a:p>
          <a:p>
            <a:pPr lvl="1" algn="l">
              <a:lnSpc>
                <a:spcPct val="100000"/>
              </a:lnSpc>
              <a:buClr>
                <a:schemeClr val="accent1">
                  <a:lumMod val="75000"/>
                </a:schemeClr>
              </a:buClr>
              <a:defRPr/>
            </a:pPr>
            <a:r>
              <a:rPr lang="fr-FR" sz="2400" dirty="0">
                <a:solidFill>
                  <a:prstClr val="black"/>
                </a:solidFill>
                <a:latin typeface="Calibri"/>
              </a:rPr>
              <a:t>(IDE, médecins, pharmaciens, MK, orthophonistes, diététiciens, ergo, psychomot…), </a:t>
            </a:r>
          </a:p>
          <a:p>
            <a:pPr lvl="1" algn="l">
              <a:lnSpc>
                <a:spcPct val="100000"/>
              </a:lnSpc>
              <a:buClr>
                <a:schemeClr val="accent1">
                  <a:lumMod val="75000"/>
                </a:schemeClr>
              </a:buClr>
              <a:defRPr/>
            </a:pPr>
            <a:r>
              <a:rPr lang="fr-FR" sz="2400" b="1" dirty="0">
                <a:solidFill>
                  <a:schemeClr val="accent2"/>
                </a:solidFill>
                <a:latin typeface="Calibri"/>
              </a:rPr>
              <a:t>- Mais aussi </a:t>
            </a:r>
            <a:r>
              <a:rPr lang="fr-FR" sz="2400" dirty="0">
                <a:solidFill>
                  <a:prstClr val="black"/>
                </a:solidFill>
                <a:latin typeface="Calibri"/>
              </a:rPr>
              <a:t>senior lui-même, ou avec un proche</a:t>
            </a:r>
          </a:p>
          <a:p>
            <a:pPr marL="457200" indent="-457200" algn="l">
              <a:buClr>
                <a:schemeClr val="accent1">
                  <a:lumMod val="75000"/>
                </a:schemeClr>
              </a:buClr>
              <a:buFont typeface="Arial" panose="020B0604020202020204" pitchFamily="34" charset="0"/>
              <a:buChar char="•"/>
              <a:defRPr/>
            </a:pPr>
            <a:r>
              <a:rPr lang="fr-FR" b="1" dirty="0">
                <a:solidFill>
                  <a:prstClr val="black"/>
                </a:solidFill>
                <a:latin typeface="Calibri"/>
              </a:rPr>
              <a:t> Où? </a:t>
            </a:r>
            <a:r>
              <a:rPr lang="fr-FR" dirty="0">
                <a:solidFill>
                  <a:prstClr val="black"/>
                </a:solidFill>
                <a:latin typeface="Calibri"/>
              </a:rPr>
              <a:t>: Soins de premier recours</a:t>
            </a:r>
          </a:p>
          <a:p>
            <a:pPr marL="457200" indent="-457200" algn="l">
              <a:buClr>
                <a:schemeClr val="accent1">
                  <a:lumMod val="75000"/>
                </a:schemeClr>
              </a:buClr>
              <a:buFont typeface="Arial" panose="020B0604020202020204" pitchFamily="34" charset="0"/>
              <a:buChar char="•"/>
              <a:defRPr/>
            </a:pPr>
            <a:endParaRPr lang="fr-FR" sz="800" dirty="0">
              <a:solidFill>
                <a:prstClr val="black"/>
              </a:solidFill>
              <a:latin typeface="Calibri"/>
            </a:endParaRPr>
          </a:p>
          <a:p>
            <a:pPr marL="457200" indent="-457200" algn="l">
              <a:buClr>
                <a:schemeClr val="accent1">
                  <a:lumMod val="75000"/>
                </a:schemeClr>
              </a:buClr>
              <a:buFont typeface="Arial" panose="020B0604020202020204" pitchFamily="34" charset="0"/>
              <a:buChar char="•"/>
              <a:defRPr/>
            </a:pPr>
            <a:r>
              <a:rPr lang="fr-FR" b="1" dirty="0">
                <a:solidFill>
                  <a:prstClr val="black"/>
                </a:solidFill>
                <a:latin typeface="Calibri"/>
              </a:rPr>
              <a:t>Comment? </a:t>
            </a:r>
            <a:r>
              <a:rPr lang="fr-FR" dirty="0">
                <a:solidFill>
                  <a:prstClr val="black"/>
                </a:solidFill>
                <a:latin typeface="Calibri"/>
              </a:rPr>
              <a:t>: En s’appuyant sur les nouvelles technologies</a:t>
            </a:r>
          </a:p>
        </p:txBody>
      </p:sp>
      <p:sp>
        <p:nvSpPr>
          <p:cNvPr id="11" name="Titre 1">
            <a:extLst>
              <a:ext uri="{FF2B5EF4-FFF2-40B4-BE49-F238E27FC236}">
                <a16:creationId xmlns:a16="http://schemas.microsoft.com/office/drawing/2014/main" id="{7A54DB1E-7A96-4AD8-992C-2F52F9E5FCCC}"/>
              </a:ext>
            </a:extLst>
          </p:cNvPr>
          <p:cNvSpPr txBox="1">
            <a:spLocks noGrp="1"/>
          </p:cNvSpPr>
          <p:nvPr>
            <p:ph type="title"/>
          </p:nvPr>
        </p:nvSpPr>
        <p:spPr>
          <a:xfrm>
            <a:off x="922866" y="0"/>
            <a:ext cx="10515600" cy="1325563"/>
          </a:xfrm>
          <a:prstGeom prst="rect">
            <a:avLst/>
          </a:prstGeom>
          <a:effectLst/>
        </p:spPr>
        <p:txBody>
          <a:bodyPr vert="horz" lIns="0" tIns="192024" rIns="0" bIns="0" rtlCol="0" anchor="t" anchorCtr="0">
            <a:normAutofit/>
          </a:bodyPr>
          <a:lstStyle>
            <a:lvl1pPr algn="l" defTabSz="914400" rtl="0" eaLnBrk="1" latinLnBrk="0" hangingPunct="1">
              <a:lnSpc>
                <a:spcPct val="90000"/>
              </a:lnSpc>
              <a:spcBef>
                <a:spcPct val="0"/>
              </a:spcBef>
              <a:buNone/>
              <a:defRPr sz="4400" b="1" kern="1200">
                <a:solidFill>
                  <a:srgbClr val="00374A"/>
                </a:solidFill>
                <a:latin typeface="Montserrat" charset="0"/>
                <a:ea typeface="Montserrat" charset="0"/>
                <a:cs typeface="Montserrat" charset="0"/>
              </a:defRPr>
            </a:lvl1pPr>
          </a:lstStyle>
          <a:p>
            <a:pPr>
              <a:defRPr/>
            </a:pPr>
            <a:r>
              <a:rPr lang="fr-FR" dirty="0">
                <a:solidFill>
                  <a:schemeClr val="accent1">
                    <a:lumMod val="75000"/>
                  </a:schemeClr>
                </a:solidFill>
                <a:latin typeface="+mn-lt"/>
                <a:ea typeface="+mj-ea"/>
                <a:cs typeface="Arial" panose="020B0604020202020204" pitchFamily="34" charset="0"/>
              </a:rPr>
              <a:t>Étape1 en pratique</a:t>
            </a:r>
            <a:endParaRPr lang="fr-FR" b="0" dirty="0">
              <a:solidFill>
                <a:schemeClr val="accent1">
                  <a:lumMod val="75000"/>
                </a:schemeClr>
              </a:solidFill>
              <a:latin typeface="+mn-lt"/>
              <a:ea typeface="+mj-ea"/>
              <a:cs typeface="Arial" panose="020B0604020202020204" pitchFamily="34" charset="0"/>
            </a:endParaRPr>
          </a:p>
          <a:p>
            <a:pPr>
              <a:defRPr/>
            </a:pPr>
            <a:r>
              <a:rPr lang="fr-FR" sz="3200" dirty="0">
                <a:solidFill>
                  <a:srgbClr val="C0504D">
                    <a:lumMod val="75000"/>
                  </a:srgbClr>
                </a:solidFill>
              </a:rPr>
              <a:t>                            </a:t>
            </a:r>
          </a:p>
        </p:txBody>
      </p:sp>
      <p:pic>
        <p:nvPicPr>
          <p:cNvPr id="12" name="Image 11">
            <a:extLst>
              <a:ext uri="{FF2B5EF4-FFF2-40B4-BE49-F238E27FC236}">
                <a16:creationId xmlns:a16="http://schemas.microsoft.com/office/drawing/2014/main" id="{97D7C4A8-A215-4140-B840-EE4126828332}"/>
              </a:ext>
            </a:extLst>
          </p:cNvPr>
          <p:cNvPicPr>
            <a:picLocks noChangeAspect="1"/>
          </p:cNvPicPr>
          <p:nvPr/>
        </p:nvPicPr>
        <p:blipFill>
          <a:blip r:embed="rId3"/>
          <a:stretch>
            <a:fillRect/>
          </a:stretch>
        </p:blipFill>
        <p:spPr>
          <a:xfrm>
            <a:off x="7497950" y="155635"/>
            <a:ext cx="4483136" cy="4096301"/>
          </a:xfrm>
          <a:prstGeom prst="rect">
            <a:avLst/>
          </a:prstGeom>
        </p:spPr>
      </p:pic>
      <p:grpSp>
        <p:nvGrpSpPr>
          <p:cNvPr id="6" name="Groupe 5">
            <a:extLst>
              <a:ext uri="{FF2B5EF4-FFF2-40B4-BE49-F238E27FC236}">
                <a16:creationId xmlns:a16="http://schemas.microsoft.com/office/drawing/2014/main" id="{33815C43-9EB9-4EF5-829C-5133B2CE7F2E}"/>
              </a:ext>
            </a:extLst>
          </p:cNvPr>
          <p:cNvGrpSpPr/>
          <p:nvPr/>
        </p:nvGrpSpPr>
        <p:grpSpPr>
          <a:xfrm>
            <a:off x="8180168" y="4459234"/>
            <a:ext cx="3478320" cy="1207333"/>
            <a:chOff x="8139849" y="4484272"/>
            <a:chExt cx="3478320" cy="1207333"/>
          </a:xfrm>
        </p:grpSpPr>
        <p:sp>
          <p:nvSpPr>
            <p:cNvPr id="4" name="Rectangle : coins arrondis 3">
              <a:extLst>
                <a:ext uri="{FF2B5EF4-FFF2-40B4-BE49-F238E27FC236}">
                  <a16:creationId xmlns:a16="http://schemas.microsoft.com/office/drawing/2014/main" id="{1BCAAA8E-A6E7-473F-83C7-57AD3C1226BA}"/>
                </a:ext>
              </a:extLst>
            </p:cNvPr>
            <p:cNvSpPr/>
            <p:nvPr/>
          </p:nvSpPr>
          <p:spPr>
            <a:xfrm>
              <a:off x="8139849" y="4484272"/>
              <a:ext cx="3478320" cy="1207333"/>
            </a:xfrm>
            <a:prstGeom prst="roundRect">
              <a:avLst/>
            </a:prstGeom>
            <a:solidFill>
              <a:schemeClr val="accent2"/>
            </a:solidFill>
            <a:ln>
              <a:solidFill>
                <a:srgbClr val="EF7E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solidFill>
              </a:endParaRPr>
            </a:p>
          </p:txBody>
        </p:sp>
        <p:sp>
          <p:nvSpPr>
            <p:cNvPr id="3" name="Rectangle 2">
              <a:extLst>
                <a:ext uri="{FF2B5EF4-FFF2-40B4-BE49-F238E27FC236}">
                  <a16:creationId xmlns:a16="http://schemas.microsoft.com/office/drawing/2014/main" id="{0944FDF9-4C4E-4F8A-A5FF-26C465946F54}"/>
                </a:ext>
              </a:extLst>
            </p:cNvPr>
            <p:cNvSpPr/>
            <p:nvPr/>
          </p:nvSpPr>
          <p:spPr>
            <a:xfrm>
              <a:off x="8181238" y="4549329"/>
              <a:ext cx="3395543" cy="1077218"/>
            </a:xfrm>
            <a:prstGeom prst="rect">
              <a:avLst/>
            </a:prstGeom>
            <a:noFill/>
          </p:spPr>
          <p:txBody>
            <a:bodyPr wrap="square">
              <a:spAutoFit/>
            </a:bodyPr>
            <a:lstStyle/>
            <a:p>
              <a:r>
                <a:rPr lang="fr-FR" sz="3200" dirty="0">
                  <a:solidFill>
                    <a:schemeClr val="bg1"/>
                  </a:solidFill>
                  <a:effectLst>
                    <a:outerShdw blurRad="38100" dist="38100" dir="2700000" algn="tl">
                      <a:srgbClr val="000000">
                        <a:alpha val="43137"/>
                      </a:srgbClr>
                    </a:outerShdw>
                  </a:effectLst>
                  <a:ea typeface="+mj-ea"/>
                  <a:cs typeface="Arial" panose="020B0604020202020204" pitchFamily="34" charset="0"/>
                </a:rPr>
                <a:t>Réitération étape 1 tous les 6 mois</a:t>
              </a:r>
              <a:endParaRPr lang="fr-FR" sz="3200"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749972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375620" y="1014838"/>
            <a:ext cx="9896844" cy="5191165"/>
          </a:xfrm>
          <a:prstGeom prst="rect">
            <a:avLst/>
          </a:prstGeom>
        </p:spPr>
        <p:txBody>
          <a:bodyPr wrap="square">
            <a:spAutoFit/>
          </a:bodyPr>
          <a:lstStyle/>
          <a:p>
            <a:pPr>
              <a:spcBef>
                <a:spcPts val="400"/>
              </a:spcBef>
              <a:buClr>
                <a:schemeClr val="accent2">
                  <a:lumMod val="75000"/>
                </a:schemeClr>
              </a:buClr>
              <a:buSzPts val="2000"/>
            </a:pPr>
            <a:r>
              <a:rPr lang="fr-FR" sz="2800" b="1" dirty="0">
                <a:solidFill>
                  <a:schemeClr val="accent2"/>
                </a:solidFill>
              </a:rPr>
              <a:t>Application ICOPE Monitor</a:t>
            </a:r>
          </a:p>
          <a:p>
            <a:pPr marL="800100" lvl="1" indent="-342900">
              <a:spcBef>
                <a:spcPts val="400"/>
              </a:spcBef>
              <a:buClr>
                <a:schemeClr val="accent1">
                  <a:lumMod val="75000"/>
                </a:schemeClr>
              </a:buClr>
              <a:buSzPts val="2000"/>
              <a:buFont typeface="Arial"/>
              <a:buChar char="•"/>
            </a:pPr>
            <a:r>
              <a:rPr lang="fr-FR" sz="2400" dirty="0">
                <a:solidFill>
                  <a:srgbClr val="000000"/>
                </a:solidFill>
                <a:ea typeface="Calibri"/>
                <a:cs typeface="Calibri"/>
                <a:sym typeface="Calibri"/>
              </a:rPr>
              <a:t>Téléchargeable gratuitement </a:t>
            </a:r>
          </a:p>
          <a:p>
            <a:pPr lvl="1">
              <a:spcBef>
                <a:spcPts val="400"/>
              </a:spcBef>
              <a:buClr>
                <a:schemeClr val="accent2">
                  <a:lumMod val="75000"/>
                </a:schemeClr>
              </a:buClr>
              <a:buSzPts val="2000"/>
            </a:pPr>
            <a:r>
              <a:rPr lang="fr-FR" sz="2000" dirty="0">
                <a:solidFill>
                  <a:srgbClr val="000000"/>
                </a:solidFill>
                <a:ea typeface="Calibri"/>
                <a:cs typeface="Calibri"/>
                <a:sym typeface="Calibri"/>
              </a:rPr>
              <a:t>(</a:t>
            </a:r>
            <a:r>
              <a:rPr lang="fr-FR" sz="2000" dirty="0" err="1">
                <a:solidFill>
                  <a:srgbClr val="000000"/>
                </a:solidFill>
                <a:ea typeface="Calibri"/>
                <a:cs typeface="Calibri"/>
                <a:sym typeface="Calibri"/>
              </a:rPr>
              <a:t>smartphone</a:t>
            </a:r>
            <a:r>
              <a:rPr lang="fr-FR" sz="2000" dirty="0">
                <a:solidFill>
                  <a:srgbClr val="000000"/>
                </a:solidFill>
                <a:ea typeface="Calibri"/>
                <a:cs typeface="Calibri"/>
                <a:sym typeface="Calibri"/>
              </a:rPr>
              <a:t> ou tablette)</a:t>
            </a:r>
          </a:p>
          <a:p>
            <a:pPr marL="342900" indent="-342900">
              <a:spcBef>
                <a:spcPts val="400"/>
              </a:spcBef>
              <a:buClr>
                <a:schemeClr val="accent2">
                  <a:lumMod val="75000"/>
                </a:schemeClr>
              </a:buClr>
              <a:buSzPts val="2000"/>
              <a:buFont typeface="Arial"/>
              <a:buChar char="•"/>
            </a:pPr>
            <a:endParaRPr lang="fr-FR" sz="2800" dirty="0">
              <a:solidFill>
                <a:srgbClr val="000000"/>
              </a:solidFill>
              <a:ea typeface="Calibri"/>
              <a:cs typeface="Calibri"/>
              <a:sym typeface="Calibri"/>
            </a:endParaRPr>
          </a:p>
          <a:p>
            <a:pPr>
              <a:spcBef>
                <a:spcPts val="400"/>
              </a:spcBef>
              <a:buClr>
                <a:schemeClr val="accent2">
                  <a:lumMod val="75000"/>
                </a:schemeClr>
              </a:buClr>
              <a:buSzPts val="2000"/>
            </a:pPr>
            <a:endParaRPr lang="fr-FR" sz="2800" dirty="0">
              <a:solidFill>
                <a:srgbClr val="000000"/>
              </a:solidFill>
              <a:ea typeface="Calibri"/>
              <a:cs typeface="Calibri"/>
              <a:sym typeface="Calibri"/>
            </a:endParaRPr>
          </a:p>
          <a:p>
            <a:pPr>
              <a:spcBef>
                <a:spcPts val="400"/>
              </a:spcBef>
              <a:buClr>
                <a:schemeClr val="accent2">
                  <a:lumMod val="75000"/>
                </a:schemeClr>
              </a:buClr>
              <a:buSzPts val="2000"/>
            </a:pPr>
            <a:endParaRPr lang="fr-FR" sz="2000" dirty="0">
              <a:solidFill>
                <a:srgbClr val="000000"/>
              </a:solidFill>
              <a:ea typeface="Calibri"/>
              <a:cs typeface="Calibri"/>
              <a:sym typeface="Calibri"/>
            </a:endParaRPr>
          </a:p>
          <a:p>
            <a:pPr>
              <a:spcBef>
                <a:spcPts val="400"/>
              </a:spcBef>
              <a:buClr>
                <a:schemeClr val="accent2">
                  <a:lumMod val="75000"/>
                </a:schemeClr>
              </a:buClr>
              <a:buSzPts val="2000"/>
            </a:pPr>
            <a:r>
              <a:rPr lang="fr-FR" sz="2800" b="1" dirty="0">
                <a:solidFill>
                  <a:schemeClr val="accent2"/>
                </a:solidFill>
                <a:ea typeface="Calibri"/>
                <a:cs typeface="Calibri"/>
                <a:sym typeface="Calibri"/>
              </a:rPr>
              <a:t>Robot conversationnel ICOPEBOT</a:t>
            </a:r>
          </a:p>
          <a:p>
            <a:pPr marL="342900" lvl="1" algn="just">
              <a:spcBef>
                <a:spcPts val="330"/>
              </a:spcBef>
              <a:buClr>
                <a:srgbClr val="000000"/>
              </a:buClr>
              <a:buSzPts val="2200"/>
            </a:pPr>
            <a:r>
              <a:rPr lang="fr-FR" sz="2400" u="sng" dirty="0">
                <a:solidFill>
                  <a:srgbClr val="000000"/>
                </a:solidFill>
                <a:ea typeface="Calibri"/>
                <a:cs typeface="Calibri"/>
                <a:sym typeface="Calibri"/>
                <a:hlinkClick r:id="rId4">
                  <a:extLst>
                    <a:ext uri="{A12FA001-AC4F-418D-AE19-62706E023703}">
                      <ahyp:hlinkClr xmlns:ahyp="http://schemas.microsoft.com/office/drawing/2018/hyperlinkcolor" val="tx"/>
                    </a:ext>
                  </a:extLst>
                </a:hlinkClick>
              </a:rPr>
              <a:t>https://icopebot.botdesign.net</a:t>
            </a:r>
            <a:r>
              <a:rPr lang="fr-FR" sz="2400" dirty="0">
                <a:solidFill>
                  <a:srgbClr val="000000"/>
                </a:solidFill>
                <a:ea typeface="Calibri"/>
                <a:cs typeface="Calibri"/>
                <a:sym typeface="Calibri"/>
              </a:rPr>
              <a:t> </a:t>
            </a:r>
          </a:p>
          <a:p>
            <a:pPr marL="342900" lvl="1" algn="just">
              <a:spcBef>
                <a:spcPts val="330"/>
              </a:spcBef>
              <a:buClr>
                <a:srgbClr val="000000"/>
              </a:buClr>
              <a:buSzPts val="2200"/>
            </a:pPr>
            <a:r>
              <a:rPr lang="fr-FR" sz="2000" dirty="0">
                <a:solidFill>
                  <a:srgbClr val="000000"/>
                </a:solidFill>
                <a:ea typeface="Calibri"/>
                <a:cs typeface="Calibri"/>
                <a:sym typeface="Calibri"/>
              </a:rPr>
              <a:t>(avec un ordinateur, un </a:t>
            </a:r>
            <a:r>
              <a:rPr lang="fr-FR" sz="2000" dirty="0" err="1">
                <a:solidFill>
                  <a:srgbClr val="000000"/>
                </a:solidFill>
                <a:ea typeface="Calibri"/>
                <a:cs typeface="Calibri"/>
                <a:sym typeface="Calibri"/>
              </a:rPr>
              <a:t>smartphone</a:t>
            </a:r>
            <a:r>
              <a:rPr lang="fr-FR" sz="2000" dirty="0">
                <a:solidFill>
                  <a:srgbClr val="000000"/>
                </a:solidFill>
                <a:ea typeface="Calibri"/>
                <a:cs typeface="Calibri"/>
                <a:sym typeface="Calibri"/>
              </a:rPr>
              <a:t> ou une tablette) </a:t>
            </a:r>
          </a:p>
          <a:p>
            <a:pPr>
              <a:spcBef>
                <a:spcPts val="400"/>
              </a:spcBef>
              <a:buClr>
                <a:schemeClr val="accent2">
                  <a:lumMod val="75000"/>
                </a:schemeClr>
              </a:buClr>
              <a:buSzPts val="2000"/>
            </a:pPr>
            <a:endParaRPr lang="fr-FR" sz="900" dirty="0"/>
          </a:p>
          <a:p>
            <a:pPr marL="342900" indent="-342900">
              <a:spcBef>
                <a:spcPts val="400"/>
              </a:spcBef>
              <a:buSzPts val="2000"/>
              <a:buFont typeface="Wingdings" charset="2"/>
              <a:buChar char="Ø"/>
            </a:pPr>
            <a:r>
              <a:rPr lang="fr-FR" sz="2400" b="1" dirty="0">
                <a:solidFill>
                  <a:srgbClr val="000000"/>
                </a:solidFill>
                <a:ea typeface="Calibri"/>
                <a:cs typeface="Calibri"/>
                <a:sym typeface="Calibri"/>
              </a:rPr>
              <a:t>2 modes d’utilisation: </a:t>
            </a:r>
          </a:p>
          <a:p>
            <a:pPr marL="800100" lvl="1" indent="-342900">
              <a:spcBef>
                <a:spcPts val="400"/>
              </a:spcBef>
              <a:buClr>
                <a:schemeClr val="accent1">
                  <a:lumMod val="75000"/>
                </a:schemeClr>
              </a:buClr>
              <a:buSzPts val="2000"/>
              <a:buFont typeface="Arial"/>
              <a:buChar char="•"/>
            </a:pPr>
            <a:r>
              <a:rPr lang="fr-FR" sz="2000" dirty="0">
                <a:solidFill>
                  <a:srgbClr val="000000"/>
                </a:solidFill>
                <a:ea typeface="Calibri"/>
                <a:cs typeface="Calibri"/>
                <a:sym typeface="Calibri"/>
              </a:rPr>
              <a:t>mode professionnel </a:t>
            </a:r>
          </a:p>
          <a:p>
            <a:pPr marL="800100" lvl="1" indent="-342900">
              <a:spcBef>
                <a:spcPts val="400"/>
              </a:spcBef>
              <a:buClr>
                <a:schemeClr val="accent1">
                  <a:lumMod val="75000"/>
                </a:schemeClr>
              </a:buClr>
              <a:buSzPts val="2000"/>
              <a:buFont typeface="Arial"/>
              <a:buChar char="•"/>
            </a:pPr>
            <a:r>
              <a:rPr lang="fr-FR" sz="2000" dirty="0">
                <a:solidFill>
                  <a:srgbClr val="000000"/>
                </a:solidFill>
                <a:ea typeface="Calibri"/>
                <a:cs typeface="Calibri"/>
                <a:sym typeface="Calibri"/>
              </a:rPr>
              <a:t>mode </a:t>
            </a:r>
            <a:r>
              <a:rPr lang="fr-FR" sz="2000" dirty="0" err="1">
                <a:solidFill>
                  <a:srgbClr val="000000"/>
                </a:solidFill>
                <a:ea typeface="Calibri"/>
                <a:cs typeface="Calibri"/>
                <a:sym typeface="Calibri"/>
              </a:rPr>
              <a:t>auto-évaluation</a:t>
            </a:r>
            <a:r>
              <a:rPr lang="fr-FR" sz="2000" dirty="0">
                <a:solidFill>
                  <a:srgbClr val="000000"/>
                </a:solidFill>
                <a:ea typeface="Calibri"/>
                <a:cs typeface="Calibri"/>
                <a:sym typeface="Calibri"/>
              </a:rPr>
              <a:t> par le senior lui même ou avec l’aide d’un tiers. </a:t>
            </a:r>
            <a:endParaRPr lang="fr-FR" sz="2000" dirty="0"/>
          </a:p>
        </p:txBody>
      </p:sp>
      <p:sp>
        <p:nvSpPr>
          <p:cNvPr id="6" name="Titre 5"/>
          <p:cNvSpPr>
            <a:spLocks noGrp="1"/>
          </p:cNvSpPr>
          <p:nvPr>
            <p:ph type="title"/>
          </p:nvPr>
        </p:nvSpPr>
        <p:spPr>
          <a:xfrm>
            <a:off x="944536" y="10727"/>
            <a:ext cx="9252520" cy="880322"/>
          </a:xfrm>
        </p:spPr>
        <p:txBody>
          <a:bodyPr vert="horz" lIns="91440" tIns="45720" rIns="91440" bIns="45720" rtlCol="0" anchor="ctr">
            <a:normAutofit fontScale="90000"/>
          </a:bodyPr>
          <a:lstStyle/>
          <a:p>
            <a:r>
              <a:rPr lang="fr-FR" sz="4000" dirty="0">
                <a:solidFill>
                  <a:schemeClr val="accent1">
                    <a:lumMod val="75000"/>
                  </a:schemeClr>
                </a:solidFill>
                <a:latin typeface="+mn-lt"/>
                <a:cs typeface="Arial" panose="020B0604020202020204" pitchFamily="34" charset="0"/>
              </a:rPr>
              <a:t>Outils numériques pour l’étape 1 de repérage</a:t>
            </a:r>
          </a:p>
        </p:txBody>
      </p:sp>
      <p:pic>
        <p:nvPicPr>
          <p:cNvPr id="11" name="Image 10"/>
          <p:cNvPicPr>
            <a:picLocks noChangeAspect="1"/>
          </p:cNvPicPr>
          <p:nvPr/>
        </p:nvPicPr>
        <p:blipFill rotWithShape="1">
          <a:blip r:embed="rId5"/>
          <a:srcRect l="1932" r="1758"/>
          <a:stretch/>
        </p:blipFill>
        <p:spPr>
          <a:xfrm>
            <a:off x="6318604" y="891049"/>
            <a:ext cx="4215111" cy="4114013"/>
          </a:xfrm>
          <a:prstGeom prst="rect">
            <a:avLst/>
          </a:prstGeom>
          <a:ln>
            <a:solidFill>
              <a:schemeClr val="tx2">
                <a:lumMod val="40000"/>
                <a:lumOff val="60000"/>
              </a:schemeClr>
            </a:solidFill>
          </a:ln>
        </p:spPr>
      </p:pic>
      <p:pic>
        <p:nvPicPr>
          <p:cNvPr id="13" name="Image 12"/>
          <p:cNvPicPr>
            <a:picLocks noChangeAspect="1"/>
          </p:cNvPicPr>
          <p:nvPr/>
        </p:nvPicPr>
        <p:blipFill>
          <a:blip r:embed="rId6"/>
          <a:stretch>
            <a:fillRect/>
          </a:stretch>
        </p:blipFill>
        <p:spPr>
          <a:xfrm>
            <a:off x="3376138" y="2457433"/>
            <a:ext cx="2252092" cy="840699"/>
          </a:xfrm>
          <a:prstGeom prst="rect">
            <a:avLst/>
          </a:prstGeom>
        </p:spPr>
      </p:pic>
      <p:pic>
        <p:nvPicPr>
          <p:cNvPr id="14" name="Image 13"/>
          <p:cNvPicPr>
            <a:picLocks noChangeAspect="1"/>
          </p:cNvPicPr>
          <p:nvPr/>
        </p:nvPicPr>
        <p:blipFill>
          <a:blip r:embed="rId7"/>
          <a:stretch>
            <a:fillRect/>
          </a:stretch>
        </p:blipFill>
        <p:spPr>
          <a:xfrm>
            <a:off x="420395" y="2468638"/>
            <a:ext cx="2232248" cy="818290"/>
          </a:xfrm>
          <a:prstGeom prst="rect">
            <a:avLst/>
          </a:prstGeom>
        </p:spPr>
      </p:pic>
      <p:grpSp>
        <p:nvGrpSpPr>
          <p:cNvPr id="4" name="Grouper 3"/>
          <p:cNvGrpSpPr/>
          <p:nvPr/>
        </p:nvGrpSpPr>
        <p:grpSpPr>
          <a:xfrm>
            <a:off x="10365324" y="3704040"/>
            <a:ext cx="1477586" cy="2717927"/>
            <a:chOff x="10365324" y="3704040"/>
            <a:chExt cx="1477586" cy="2717927"/>
          </a:xfrm>
        </p:grpSpPr>
        <p:grpSp>
          <p:nvGrpSpPr>
            <p:cNvPr id="7" name="Google Shape;279;p7"/>
            <p:cNvGrpSpPr/>
            <p:nvPr/>
          </p:nvGrpSpPr>
          <p:grpSpPr>
            <a:xfrm>
              <a:off x="10365324" y="3704040"/>
              <a:ext cx="1477586" cy="2717927"/>
              <a:chOff x="5796136" y="1556792"/>
              <a:chExt cx="2736304" cy="4752528"/>
            </a:xfrm>
          </p:grpSpPr>
          <p:sp>
            <p:nvSpPr>
              <p:cNvPr id="8" name="Google Shape;280;p7"/>
              <p:cNvSpPr/>
              <p:nvPr/>
            </p:nvSpPr>
            <p:spPr>
              <a:xfrm>
                <a:off x="5796136" y="1556792"/>
                <a:ext cx="2736304" cy="4752528"/>
              </a:xfrm>
              <a:prstGeom prst="roundRect">
                <a:avLst>
                  <a:gd name="adj" fmla="val 16667"/>
                </a:avLst>
              </a:prstGeom>
              <a:solidFill>
                <a:srgbClr val="D8D8D8"/>
              </a:solidFill>
              <a:ln w="15875"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9" name="Google Shape;281;p7"/>
              <p:cNvSpPr/>
              <p:nvPr/>
            </p:nvSpPr>
            <p:spPr>
              <a:xfrm>
                <a:off x="6948264" y="5733256"/>
                <a:ext cx="432048" cy="432048"/>
              </a:xfrm>
              <a:prstGeom prst="ellipse">
                <a:avLst/>
              </a:prstGeom>
              <a:solidFill>
                <a:srgbClr val="D8D8D8"/>
              </a:solidFill>
              <a:ln w="9525"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10" name="Google Shape;282;p7"/>
              <p:cNvSpPr/>
              <p:nvPr/>
            </p:nvSpPr>
            <p:spPr>
              <a:xfrm>
                <a:off x="5868144" y="1916832"/>
                <a:ext cx="2592288" cy="3672408"/>
              </a:xfrm>
              <a:prstGeom prst="rect">
                <a:avLst/>
              </a:prstGeom>
              <a:solidFill>
                <a:schemeClr val="lt1"/>
              </a:solidFill>
              <a:ln w="9525"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pic>
            <p:nvPicPr>
              <p:cNvPr id="12" name="Google Shape;283;p7"/>
              <p:cNvPicPr preferRelativeResize="0"/>
              <p:nvPr/>
            </p:nvPicPr>
            <p:blipFill rotWithShape="1">
              <a:blip r:embed="rId8">
                <a:alphaModFix/>
              </a:blip>
              <a:srcRect/>
              <a:stretch/>
            </p:blipFill>
            <p:spPr>
              <a:xfrm>
                <a:off x="5886146" y="3573016"/>
                <a:ext cx="2556284" cy="1291668"/>
              </a:xfrm>
              <a:prstGeom prst="rect">
                <a:avLst/>
              </a:prstGeom>
              <a:noFill/>
              <a:ln>
                <a:noFill/>
              </a:ln>
            </p:spPr>
          </p:pic>
          <p:pic>
            <p:nvPicPr>
              <p:cNvPr id="15" name="Google Shape;284;p7"/>
              <p:cNvPicPr preferRelativeResize="0"/>
              <p:nvPr/>
            </p:nvPicPr>
            <p:blipFill rotWithShape="1">
              <a:blip r:embed="rId9">
                <a:alphaModFix/>
              </a:blip>
              <a:srcRect/>
              <a:stretch/>
            </p:blipFill>
            <p:spPr>
              <a:xfrm>
                <a:off x="5882989" y="3068960"/>
                <a:ext cx="2562598" cy="360040"/>
              </a:xfrm>
              <a:prstGeom prst="rect">
                <a:avLst/>
              </a:prstGeom>
              <a:noFill/>
              <a:ln>
                <a:noFill/>
              </a:ln>
            </p:spPr>
          </p:pic>
          <p:pic>
            <p:nvPicPr>
              <p:cNvPr id="16" name="Google Shape;285;p7"/>
              <p:cNvPicPr preferRelativeResize="0"/>
              <p:nvPr/>
            </p:nvPicPr>
            <p:blipFill rotWithShape="1">
              <a:blip r:embed="rId10">
                <a:alphaModFix/>
              </a:blip>
              <a:srcRect/>
              <a:stretch/>
            </p:blipFill>
            <p:spPr>
              <a:xfrm>
                <a:off x="6012160" y="2132857"/>
                <a:ext cx="1480661" cy="504055"/>
              </a:xfrm>
              <a:prstGeom prst="rect">
                <a:avLst/>
              </a:prstGeom>
              <a:noFill/>
              <a:ln>
                <a:noFill/>
              </a:ln>
            </p:spPr>
          </p:pic>
        </p:grpSp>
        <p:sp>
          <p:nvSpPr>
            <p:cNvPr id="3" name="Rectangle 2"/>
            <p:cNvSpPr/>
            <p:nvPr/>
          </p:nvSpPr>
          <p:spPr>
            <a:xfrm>
              <a:off x="10590818" y="4250420"/>
              <a:ext cx="1122322" cy="307777"/>
            </a:xfrm>
            <a:prstGeom prst="rect">
              <a:avLst/>
            </a:prstGeom>
          </p:spPr>
          <p:txBody>
            <a:bodyPr wrap="none">
              <a:spAutoFit/>
            </a:bodyPr>
            <a:lstStyle/>
            <a:p>
              <a:pPr>
                <a:spcBef>
                  <a:spcPts val="400"/>
                </a:spcBef>
                <a:buClr>
                  <a:schemeClr val="accent2">
                    <a:lumMod val="75000"/>
                  </a:schemeClr>
                </a:buClr>
                <a:buSzPts val="2000"/>
              </a:pPr>
              <a:r>
                <a:rPr lang="fr-FR" sz="1400" b="1" dirty="0">
                  <a:solidFill>
                    <a:schemeClr val="accent2"/>
                  </a:solidFill>
                  <a:ea typeface="Calibri"/>
                  <a:cs typeface="Calibri"/>
                  <a:sym typeface="Calibri"/>
                </a:rPr>
                <a:t>ICOPEBOT</a:t>
              </a:r>
            </a:p>
          </p:txBody>
        </p:sp>
      </p:grpSp>
    </p:spTree>
    <p:extLst>
      <p:ext uri="{BB962C8B-B14F-4D97-AF65-F5344CB8AC3E}">
        <p14:creationId xmlns:p14="http://schemas.microsoft.com/office/powerpoint/2010/main" val="1515117486"/>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266;p6">
            <a:extLst>
              <a:ext uri="{FF2B5EF4-FFF2-40B4-BE49-F238E27FC236}">
                <a16:creationId xmlns:a16="http://schemas.microsoft.com/office/drawing/2014/main" id="{CDE914C7-949C-4541-9703-3D7D572A81DD}"/>
              </a:ext>
            </a:extLst>
          </p:cNvPr>
          <p:cNvPicPr preferRelativeResize="0"/>
          <p:nvPr/>
        </p:nvPicPr>
        <p:blipFill rotWithShape="1">
          <a:blip r:embed="rId3">
            <a:alphaModFix/>
          </a:blip>
          <a:srcRect/>
          <a:stretch/>
        </p:blipFill>
        <p:spPr>
          <a:xfrm>
            <a:off x="0" y="1629354"/>
            <a:ext cx="3490281" cy="3759200"/>
          </a:xfrm>
          <a:prstGeom prst="rect">
            <a:avLst/>
          </a:prstGeom>
          <a:noFill/>
          <a:ln>
            <a:noFill/>
          </a:ln>
        </p:spPr>
      </p:pic>
      <p:sp>
        <p:nvSpPr>
          <p:cNvPr id="19" name="Rectangle à coins arrondis 18"/>
          <p:cNvSpPr/>
          <p:nvPr/>
        </p:nvSpPr>
        <p:spPr>
          <a:xfrm>
            <a:off x="9027936" y="1629354"/>
            <a:ext cx="3053460" cy="3759200"/>
          </a:xfrm>
          <a:prstGeom prst="round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u="sng" dirty="0">
                <a:solidFill>
                  <a:schemeClr val="bg1"/>
                </a:solidFill>
                <a:effectLst>
                  <a:outerShdw blurRad="38100" dist="38100" dir="2700000" algn="tl">
                    <a:srgbClr val="000000">
                      <a:alpha val="43137"/>
                    </a:srgbClr>
                  </a:outerShdw>
                </a:effectLst>
              </a:rPr>
              <a:t>Si anomalie </a:t>
            </a:r>
            <a:r>
              <a:rPr lang="fr-FR" sz="2400" b="1" dirty="0">
                <a:solidFill>
                  <a:schemeClr val="bg1"/>
                </a:solidFill>
                <a:effectLst>
                  <a:outerShdw blurRad="38100" dist="38100" dir="2700000" algn="tl">
                    <a:srgbClr val="000000">
                      <a:alpha val="43137"/>
                    </a:srgbClr>
                  </a:outerShdw>
                </a:effectLst>
              </a:rPr>
              <a:t>constatée pour une fonction ou plus lors du repérage ou entre 2 étapes 1 :</a:t>
            </a:r>
            <a:r>
              <a:rPr lang="fr-FR" sz="1700" dirty="0">
                <a:solidFill>
                  <a:schemeClr val="bg1"/>
                </a:solidFill>
                <a:effectLst>
                  <a:outerShdw blurRad="38100" dist="38100" dir="2700000" algn="tl">
                    <a:srgbClr val="000000">
                      <a:alpha val="43137"/>
                    </a:srgbClr>
                  </a:outerShdw>
                </a:effectLst>
              </a:rPr>
              <a:t> </a:t>
            </a:r>
            <a:r>
              <a:rPr lang="fr-FR" sz="2400" b="1" dirty="0">
                <a:solidFill>
                  <a:schemeClr val="bg1"/>
                </a:solidFill>
                <a:effectLst>
                  <a:outerShdw blurRad="38100" dist="38100" dir="2700000" algn="tl">
                    <a:srgbClr val="000000">
                      <a:alpha val="43137"/>
                    </a:srgbClr>
                  </a:outerShdw>
                </a:effectLst>
              </a:rPr>
              <a:t>Evaluation  approfondie de la ou des fonctions concernées </a:t>
            </a:r>
          </a:p>
        </p:txBody>
      </p:sp>
      <p:pic>
        <p:nvPicPr>
          <p:cNvPr id="9" name="Image 8">
            <a:extLst>
              <a:ext uri="{FF2B5EF4-FFF2-40B4-BE49-F238E27FC236}">
                <a16:creationId xmlns:a16="http://schemas.microsoft.com/office/drawing/2014/main" id="{1CC458E3-5BFE-4C84-BF58-CF8BBD16CF98}"/>
              </a:ext>
            </a:extLst>
          </p:cNvPr>
          <p:cNvPicPr>
            <a:picLocks noChangeAspect="1"/>
          </p:cNvPicPr>
          <p:nvPr/>
        </p:nvPicPr>
        <p:blipFill>
          <a:blip r:embed="rId4"/>
          <a:stretch>
            <a:fillRect/>
          </a:stretch>
        </p:blipFill>
        <p:spPr>
          <a:xfrm>
            <a:off x="3484507" y="163286"/>
            <a:ext cx="5451228" cy="6556673"/>
          </a:xfrm>
          <a:prstGeom prst="rect">
            <a:avLst/>
          </a:prstGeom>
        </p:spPr>
      </p:pic>
      <p:grpSp>
        <p:nvGrpSpPr>
          <p:cNvPr id="2" name="Grouper 1"/>
          <p:cNvGrpSpPr/>
          <p:nvPr/>
        </p:nvGrpSpPr>
        <p:grpSpPr>
          <a:xfrm>
            <a:off x="127918" y="3140086"/>
            <a:ext cx="2662244" cy="774280"/>
            <a:chOff x="411806" y="1373287"/>
            <a:chExt cx="2662244" cy="774280"/>
          </a:xfrm>
        </p:grpSpPr>
        <p:sp>
          <p:nvSpPr>
            <p:cNvPr id="24" name="Titre 1"/>
            <p:cNvSpPr txBox="1">
              <a:spLocks/>
            </p:cNvSpPr>
            <p:nvPr/>
          </p:nvSpPr>
          <p:spPr>
            <a:xfrm>
              <a:off x="995918" y="1453069"/>
              <a:ext cx="2078132" cy="6944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fr-FR" sz="2800" b="1" dirty="0">
                  <a:solidFill>
                    <a:srgbClr val="002060"/>
                  </a:solidFill>
                  <a:latin typeface="Calibri" pitchFamily="34" charset="0"/>
                  <a:ea typeface="MS PGothic" pitchFamily="34" charset="-128"/>
                </a:rPr>
                <a:t>Repérage </a:t>
              </a:r>
            </a:p>
          </p:txBody>
        </p:sp>
        <p:grpSp>
          <p:nvGrpSpPr>
            <p:cNvPr id="10" name="Grouper 9"/>
            <p:cNvGrpSpPr/>
            <p:nvPr/>
          </p:nvGrpSpPr>
          <p:grpSpPr>
            <a:xfrm>
              <a:off x="411806" y="1373287"/>
              <a:ext cx="687244" cy="707886"/>
              <a:chOff x="1517366" y="174496"/>
              <a:chExt cx="687244" cy="707886"/>
            </a:xfrm>
          </p:grpSpPr>
          <p:sp>
            <p:nvSpPr>
              <p:cNvPr id="11" name="Google Shape;215;p4">
                <a:extLst>
                  <a:ext uri="{FF2B5EF4-FFF2-40B4-BE49-F238E27FC236}">
                    <a16:creationId xmlns:a16="http://schemas.microsoft.com/office/drawing/2014/main" id="{67A861C2-04D1-45C2-9DC8-653819355485}"/>
                  </a:ext>
                </a:extLst>
              </p:cNvPr>
              <p:cNvSpPr/>
              <p:nvPr/>
            </p:nvSpPr>
            <p:spPr>
              <a:xfrm>
                <a:off x="1517366" y="191801"/>
                <a:ext cx="687244" cy="67327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1800" b="1"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12" name="Rectangle 11">
                <a:extLst>
                  <a:ext uri="{FF2B5EF4-FFF2-40B4-BE49-F238E27FC236}">
                    <a16:creationId xmlns:a16="http://schemas.microsoft.com/office/drawing/2014/main" id="{7F340880-2A76-42BC-A9C2-BFEF76667E12}"/>
                  </a:ext>
                </a:extLst>
              </p:cNvPr>
              <p:cNvSpPr/>
              <p:nvPr/>
            </p:nvSpPr>
            <p:spPr>
              <a:xfrm>
                <a:off x="1625988" y="174496"/>
                <a:ext cx="47000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grpSp>
      </p:grpSp>
    </p:spTree>
    <p:extLst>
      <p:ext uri="{BB962C8B-B14F-4D97-AF65-F5344CB8AC3E}">
        <p14:creationId xmlns:p14="http://schemas.microsoft.com/office/powerpoint/2010/main" val="3601443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 name="Plus 1"/>
          <p:cNvSpPr/>
          <p:nvPr/>
        </p:nvSpPr>
        <p:spPr>
          <a:xfrm>
            <a:off x="9931950" y="2890172"/>
            <a:ext cx="898637" cy="877926"/>
          </a:xfrm>
          <a:prstGeom prst="mathPlus">
            <a:avLst>
              <a:gd name="adj1" fmla="val 166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Chevron 3"/>
          <p:cNvSpPr/>
          <p:nvPr/>
        </p:nvSpPr>
        <p:spPr>
          <a:xfrm>
            <a:off x="8923282" y="1717295"/>
            <a:ext cx="3119517" cy="981307"/>
          </a:xfrm>
          <a:prstGeom prst="chevron">
            <a:avLst>
              <a:gd name="adj" fmla="val 5089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Pathologies associées</a:t>
            </a:r>
          </a:p>
        </p:txBody>
      </p:sp>
      <p:sp>
        <p:nvSpPr>
          <p:cNvPr id="9" name="Chevron 8"/>
          <p:cNvSpPr/>
          <p:nvPr/>
        </p:nvSpPr>
        <p:spPr>
          <a:xfrm>
            <a:off x="8923282" y="3799591"/>
            <a:ext cx="3144641" cy="981307"/>
          </a:xfrm>
          <a:prstGeom prst="chevron">
            <a:avLst>
              <a:gd name="adj" fmla="val 50893"/>
            </a:avLst>
          </a:prstGeom>
          <a:solidFill>
            <a:srgbClr val="9999FF">
              <a:alpha val="5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Social et Environnement</a:t>
            </a:r>
          </a:p>
        </p:txBody>
      </p:sp>
      <p:sp>
        <p:nvSpPr>
          <p:cNvPr id="10" name="Plus 9"/>
          <p:cNvSpPr/>
          <p:nvPr/>
        </p:nvSpPr>
        <p:spPr>
          <a:xfrm>
            <a:off x="9938938" y="647800"/>
            <a:ext cx="898637" cy="877926"/>
          </a:xfrm>
          <a:prstGeom prst="mathPlus">
            <a:avLst>
              <a:gd name="adj1" fmla="val 166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7" name="Google Shape;266;p6">
            <a:extLst>
              <a:ext uri="{FF2B5EF4-FFF2-40B4-BE49-F238E27FC236}">
                <a16:creationId xmlns:a16="http://schemas.microsoft.com/office/drawing/2014/main" id="{CDE914C7-949C-4541-9703-3D7D572A81DD}"/>
              </a:ext>
            </a:extLst>
          </p:cNvPr>
          <p:cNvPicPr preferRelativeResize="0"/>
          <p:nvPr/>
        </p:nvPicPr>
        <p:blipFill rotWithShape="1">
          <a:blip r:embed="rId3">
            <a:alphaModFix/>
          </a:blip>
          <a:srcRect/>
          <a:stretch/>
        </p:blipFill>
        <p:spPr>
          <a:xfrm>
            <a:off x="0" y="1382616"/>
            <a:ext cx="3490281" cy="3759200"/>
          </a:xfrm>
          <a:prstGeom prst="rect">
            <a:avLst/>
          </a:prstGeom>
          <a:noFill/>
          <a:ln>
            <a:noFill/>
          </a:ln>
        </p:spPr>
      </p:pic>
      <p:grpSp>
        <p:nvGrpSpPr>
          <p:cNvPr id="18" name="Grouper 17"/>
          <p:cNvGrpSpPr/>
          <p:nvPr/>
        </p:nvGrpSpPr>
        <p:grpSpPr>
          <a:xfrm>
            <a:off x="127918" y="2808682"/>
            <a:ext cx="2662244" cy="792552"/>
            <a:chOff x="411806" y="1288621"/>
            <a:chExt cx="2662244" cy="792552"/>
          </a:xfrm>
        </p:grpSpPr>
        <p:sp>
          <p:nvSpPr>
            <p:cNvPr id="19" name="Titre 1"/>
            <p:cNvSpPr txBox="1">
              <a:spLocks/>
            </p:cNvSpPr>
            <p:nvPr/>
          </p:nvSpPr>
          <p:spPr>
            <a:xfrm>
              <a:off x="995918" y="1288621"/>
              <a:ext cx="2078132" cy="6944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fr-FR" sz="2800" b="1" dirty="0">
                  <a:solidFill>
                    <a:srgbClr val="002060"/>
                  </a:solidFill>
                  <a:latin typeface="Calibri" pitchFamily="34" charset="0"/>
                  <a:ea typeface="MS PGothic" pitchFamily="34" charset="-128"/>
                </a:rPr>
                <a:t>Évaluation</a:t>
              </a:r>
            </a:p>
            <a:p>
              <a:pPr algn="ctr">
                <a:defRPr/>
              </a:pPr>
              <a:r>
                <a:rPr lang="fr-FR" sz="2800" b="1" dirty="0">
                  <a:solidFill>
                    <a:srgbClr val="002060"/>
                  </a:solidFill>
                  <a:latin typeface="Calibri" pitchFamily="34" charset="0"/>
                  <a:ea typeface="MS PGothic" pitchFamily="34" charset="-128"/>
                </a:rPr>
                <a:t>approfondie </a:t>
              </a:r>
            </a:p>
          </p:txBody>
        </p:sp>
        <p:grpSp>
          <p:nvGrpSpPr>
            <p:cNvPr id="20" name="Grouper 19"/>
            <p:cNvGrpSpPr/>
            <p:nvPr/>
          </p:nvGrpSpPr>
          <p:grpSpPr>
            <a:xfrm>
              <a:off x="411806" y="1373287"/>
              <a:ext cx="687244" cy="707886"/>
              <a:chOff x="1517366" y="174496"/>
              <a:chExt cx="687244" cy="707886"/>
            </a:xfrm>
          </p:grpSpPr>
          <p:sp>
            <p:nvSpPr>
              <p:cNvPr id="21" name="Google Shape;215;p4">
                <a:extLst>
                  <a:ext uri="{FF2B5EF4-FFF2-40B4-BE49-F238E27FC236}">
                    <a16:creationId xmlns:a16="http://schemas.microsoft.com/office/drawing/2014/main" id="{67A861C2-04D1-45C2-9DC8-653819355485}"/>
                  </a:ext>
                </a:extLst>
              </p:cNvPr>
              <p:cNvSpPr/>
              <p:nvPr/>
            </p:nvSpPr>
            <p:spPr>
              <a:xfrm>
                <a:off x="1517366" y="191801"/>
                <a:ext cx="687244" cy="673276"/>
              </a:xfrm>
              <a:prstGeom prst="ellipse">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1800" b="1"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22" name="Rectangle 21">
                <a:extLst>
                  <a:ext uri="{FF2B5EF4-FFF2-40B4-BE49-F238E27FC236}">
                    <a16:creationId xmlns:a16="http://schemas.microsoft.com/office/drawing/2014/main" id="{7F340880-2A76-42BC-A9C2-BFEF76667E12}"/>
                  </a:ext>
                </a:extLst>
              </p:cNvPr>
              <p:cNvSpPr/>
              <p:nvPr/>
            </p:nvSpPr>
            <p:spPr>
              <a:xfrm>
                <a:off x="1625988" y="174496"/>
                <a:ext cx="46995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4000" b="1" dirty="0">
                    <a:solidFill>
                      <a:prstClr val="white"/>
                    </a:solidFill>
                    <a:latin typeface="Arial" panose="020B0604020202020204" pitchFamily="34" charset="0"/>
                    <a:cs typeface="Arial" panose="020B0604020202020204" pitchFamily="34" charset="0"/>
                  </a:rPr>
                  <a:t>2</a:t>
                </a:r>
                <a:endParaRPr kumimoji="0" lang="fr-FR"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pic>
        <p:nvPicPr>
          <p:cNvPr id="5" name="Google Shape;235;p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422411" y="449589"/>
            <a:ext cx="5383316" cy="5107257"/>
          </a:xfrm>
          <a:prstGeom prst="rect">
            <a:avLst/>
          </a:prstGeom>
          <a:noFill/>
          <a:ln w="9525" cap="flat" cmpd="sng">
            <a:solidFill>
              <a:schemeClr val="accent1"/>
            </a:solidFill>
            <a:prstDash val="solid"/>
            <a:round/>
            <a:headEnd type="none" w="sm" len="sm"/>
            <a:tailEnd type="none" w="sm" len="sm"/>
          </a:ln>
        </p:spPr>
      </p:pic>
      <p:sp>
        <p:nvSpPr>
          <p:cNvPr id="3" name="Rectangle 2">
            <a:extLst>
              <a:ext uri="{FF2B5EF4-FFF2-40B4-BE49-F238E27FC236}">
                <a16:creationId xmlns:a16="http://schemas.microsoft.com/office/drawing/2014/main" id="{444C6EAB-7115-46A4-B332-62EED1D4ABB6}"/>
              </a:ext>
            </a:extLst>
          </p:cNvPr>
          <p:cNvSpPr/>
          <p:nvPr/>
        </p:nvSpPr>
        <p:spPr>
          <a:xfrm>
            <a:off x="2123270" y="5752656"/>
            <a:ext cx="9299476" cy="461665"/>
          </a:xfrm>
          <a:prstGeom prst="rect">
            <a:avLst/>
          </a:prstGeom>
        </p:spPr>
        <p:txBody>
          <a:bodyPr wrap="square">
            <a:spAutoFit/>
          </a:bodyPr>
          <a:lstStyle/>
          <a:p>
            <a:pPr lvl="0" algn="just"/>
            <a:r>
              <a:rPr lang="fr-FR" sz="2400" b="1" dirty="0">
                <a:solidFill>
                  <a:schemeClr val="accent2"/>
                </a:solidFill>
              </a:rPr>
              <a:t>Par médecin traitant ou professionnels de santé  formés ou IDE, kiné,</a:t>
            </a:r>
            <a:r>
              <a:rPr lang="mr-IN" sz="2400" b="1" dirty="0">
                <a:solidFill>
                  <a:schemeClr val="accent2"/>
                </a:solidFill>
              </a:rPr>
              <a:t>…</a:t>
            </a:r>
            <a:endParaRPr lang="fr-FR" sz="2400" b="1" dirty="0">
              <a:solidFill>
                <a:schemeClr val="accent2"/>
              </a:solidFill>
            </a:endParaRPr>
          </a:p>
        </p:txBody>
      </p:sp>
    </p:spTree>
    <p:extLst>
      <p:ext uri="{BB962C8B-B14F-4D97-AF65-F5344CB8AC3E}">
        <p14:creationId xmlns:p14="http://schemas.microsoft.com/office/powerpoint/2010/main" val="4102822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grpSp>
        <p:nvGrpSpPr>
          <p:cNvPr id="4" name="Groupe 3"/>
          <p:cNvGrpSpPr/>
          <p:nvPr/>
        </p:nvGrpSpPr>
        <p:grpSpPr>
          <a:xfrm rot="1082468">
            <a:off x="9905999" y="4297088"/>
            <a:ext cx="1999040" cy="1870752"/>
            <a:chOff x="4000454" y="2571750"/>
            <a:chExt cx="1858832" cy="1885951"/>
          </a:xfrm>
        </p:grpSpPr>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l="15364" t="33063" r="50377" b="12479"/>
            <a:stretch>
              <a:fillRect/>
            </a:stretch>
          </p:blipFill>
          <p:spPr bwMode="auto">
            <a:xfrm>
              <a:off x="4000454" y="2921693"/>
              <a:ext cx="1858832" cy="15360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4009114" y="2571750"/>
              <a:ext cx="1850172" cy="386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0" cap="none" spc="0" normalizeH="0" baseline="0" noProof="0" dirty="0">
                  <a:ln>
                    <a:noFill/>
                  </a:ln>
                  <a:solidFill>
                    <a:srgbClr val="FFFFFF"/>
                  </a:solidFill>
                  <a:effectLst/>
                  <a:uLnTx/>
                  <a:uFillTx/>
                  <a:latin typeface="Arial"/>
                  <a:ea typeface="+mn-ea"/>
                  <a:cs typeface="+mn-cs"/>
                  <a:sym typeface="Arial"/>
                </a:rPr>
                <a:t>Marche</a:t>
              </a:r>
            </a:p>
          </p:txBody>
        </p:sp>
      </p:grpSp>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95615">
            <a:off x="3336064" y="352446"/>
            <a:ext cx="1968997" cy="1815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02977">
            <a:off x="6002463" y="126744"/>
            <a:ext cx="2285202" cy="20071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1" name="Groupe 10"/>
          <p:cNvGrpSpPr/>
          <p:nvPr/>
        </p:nvGrpSpPr>
        <p:grpSpPr>
          <a:xfrm rot="20616341">
            <a:off x="9078707" y="289319"/>
            <a:ext cx="2112724" cy="2037705"/>
            <a:chOff x="7034307" y="2389981"/>
            <a:chExt cx="1889356" cy="1765064"/>
          </a:xfrm>
        </p:grpSpPr>
        <p:pic>
          <p:nvPicPr>
            <p:cNvPr id="1030" name="Picture 6" descr="Secteur santé"/>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4307" y="2950591"/>
              <a:ext cx="1889356" cy="1204454"/>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Rectangle 17"/>
            <p:cNvSpPr/>
            <p:nvPr/>
          </p:nvSpPr>
          <p:spPr>
            <a:xfrm>
              <a:off x="7034307" y="2389981"/>
              <a:ext cx="1889355" cy="56061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0" cap="none" spc="0" normalizeH="0" baseline="0" noProof="0" dirty="0">
                  <a:ln>
                    <a:noFill/>
                  </a:ln>
                  <a:solidFill>
                    <a:srgbClr val="FFFFFF"/>
                  </a:solidFill>
                  <a:effectLst/>
                  <a:uLnTx/>
                  <a:uFillTx/>
                  <a:latin typeface="Arial"/>
                  <a:ea typeface="+mn-ea"/>
                  <a:cs typeface="+mn-cs"/>
                  <a:sym typeface="Arial"/>
                </a:rPr>
                <a:t>Soutien psychologique</a:t>
              </a:r>
            </a:p>
          </p:txBody>
        </p:sp>
      </p:grpSp>
      <p:grpSp>
        <p:nvGrpSpPr>
          <p:cNvPr id="6" name="Groupe 5"/>
          <p:cNvGrpSpPr/>
          <p:nvPr/>
        </p:nvGrpSpPr>
        <p:grpSpPr>
          <a:xfrm rot="19970584">
            <a:off x="7726854" y="4278545"/>
            <a:ext cx="2177940" cy="1935288"/>
            <a:chOff x="6110548" y="3368765"/>
            <a:chExt cx="1903818" cy="1614715"/>
          </a:xfrm>
        </p:grpSpPr>
        <p:pic>
          <p:nvPicPr>
            <p:cNvPr id="1026" name="Picture 2" descr="Les dangers de l'auto-médication ! - PETITE M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0549" y="3760469"/>
              <a:ext cx="1903817" cy="1223011"/>
            </a:xfrm>
            <a:prstGeom prst="rect">
              <a:avLst/>
            </a:prstGeom>
            <a:noFill/>
            <a:ln>
              <a:solidFill>
                <a:schemeClr val="accent1">
                  <a:shade val="50000"/>
                </a:schemeClr>
              </a:solidFill>
            </a:ln>
            <a:extLst>
              <a:ext uri="{909E8E84-426E-40dd-AFC4-6F175D3DCCD1}">
                <a14:hiddenFill xmlns:a14="http://schemas.microsoft.com/office/drawing/2010/main" xmlns="">
                  <a:solidFill>
                    <a:srgbClr val="FFFFFF"/>
                  </a:solidFill>
                </a14:hiddenFill>
              </a:ext>
            </a:extLst>
          </p:spPr>
        </p:pic>
        <p:sp>
          <p:nvSpPr>
            <p:cNvPr id="14" name="Rectangle 13"/>
            <p:cNvSpPr/>
            <p:nvPr/>
          </p:nvSpPr>
          <p:spPr>
            <a:xfrm>
              <a:off x="6110548" y="3368765"/>
              <a:ext cx="1903818" cy="391703"/>
            </a:xfrm>
            <a:prstGeom prst="rect">
              <a:avLst/>
            </a:prstGeom>
            <a:solidFill>
              <a:schemeClr val="accent6"/>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0" cap="none" spc="0" normalizeH="0" baseline="0" noProof="0" dirty="0">
                  <a:ln>
                    <a:noFill/>
                  </a:ln>
                  <a:solidFill>
                    <a:srgbClr val="FFFFFF"/>
                  </a:solidFill>
                  <a:effectLst/>
                  <a:uLnTx/>
                  <a:uFillTx/>
                  <a:latin typeface="Arial"/>
                  <a:ea typeface="+mn-ea"/>
                  <a:cs typeface="+mn-cs"/>
                  <a:sym typeface="Arial"/>
                </a:rPr>
                <a:t>Bilan de médication</a:t>
              </a:r>
            </a:p>
          </p:txBody>
        </p:sp>
      </p:grpSp>
      <p:pic>
        <p:nvPicPr>
          <p:cNvPr id="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26505">
            <a:off x="5054378" y="4374722"/>
            <a:ext cx="2462106" cy="2344221"/>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ZoneTexte 12"/>
          <p:cNvSpPr txBox="1"/>
          <p:nvPr/>
        </p:nvSpPr>
        <p:spPr>
          <a:xfrm>
            <a:off x="3406591" y="2381279"/>
            <a:ext cx="8469854"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chemeClr val="accent1">
                  <a:lumMod val="75000"/>
                </a:schemeClr>
              </a:buClr>
              <a:buSzTx/>
              <a:buFont typeface="Arial" panose="020B0604020202020204" pitchFamily="34" charset="0"/>
              <a:buChar char="•"/>
              <a:tabLst/>
              <a:defRPr/>
            </a:pPr>
            <a:r>
              <a:rPr kumimoji="0" lang="fr-FR" sz="24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Centré sur la personne fonction de ses envies et motivations</a:t>
            </a:r>
          </a:p>
          <a:p>
            <a:pPr marL="285750" marR="0" lvl="0" indent="-285750" algn="l" defTabSz="914400" rtl="0" eaLnBrk="1" fontAlgn="auto" latinLnBrk="0" hangingPunct="1">
              <a:lnSpc>
                <a:spcPct val="100000"/>
              </a:lnSpc>
              <a:spcBef>
                <a:spcPts val="0"/>
              </a:spcBef>
              <a:spcAft>
                <a:spcPts val="0"/>
              </a:spcAft>
              <a:buClr>
                <a:schemeClr val="accent1">
                  <a:lumMod val="75000"/>
                </a:schemeClr>
              </a:buClr>
              <a:buSzTx/>
              <a:buFont typeface="Arial" panose="020B0604020202020204" pitchFamily="34" charset="0"/>
              <a:buChar char="•"/>
              <a:tabLst/>
              <a:defRPr/>
            </a:pPr>
            <a:r>
              <a:rPr lang="fr-FR" sz="2400" kern="0" dirty="0">
                <a:solidFill>
                  <a:srgbClr val="002060"/>
                </a:solidFill>
                <a:latin typeface="Calibri" panose="020F0502020204030204" pitchFamily="34" charset="0"/>
                <a:cs typeface="Calibri" panose="020F0502020204030204" pitchFamily="34" charset="0"/>
                <a:sym typeface="Arial"/>
              </a:rPr>
              <a:t>Intègre données de l’évaluation : </a:t>
            </a:r>
            <a:r>
              <a:rPr lang="fr-FR" sz="2200" kern="0" dirty="0">
                <a:solidFill>
                  <a:srgbClr val="002060"/>
                </a:solidFill>
                <a:latin typeface="Calibri" panose="020F0502020204030204" pitchFamily="34" charset="0"/>
                <a:cs typeface="Calibri" panose="020F0502020204030204" pitchFamily="34" charset="0"/>
                <a:sym typeface="Arial"/>
              </a:rPr>
              <a:t>domaine et niveau d’altération</a:t>
            </a:r>
            <a:endParaRPr kumimoji="0" lang="fr-FR" sz="2200" b="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a:p>
            <a:pPr marL="285750" indent="-285750">
              <a:buClr>
                <a:schemeClr val="accent1">
                  <a:lumMod val="75000"/>
                </a:schemeClr>
              </a:buClr>
              <a:buFont typeface="Arial" panose="020B0604020202020204" pitchFamily="34" charset="0"/>
              <a:buChar char="•"/>
              <a:defRPr/>
            </a:pPr>
            <a:r>
              <a:rPr lang="fr-FR" sz="2400" kern="0" dirty="0">
                <a:solidFill>
                  <a:srgbClr val="002060"/>
                </a:solidFill>
                <a:latin typeface="Calibri" panose="020F0502020204030204" pitchFamily="34" charset="0"/>
                <a:cs typeface="Calibri" panose="020F0502020204030204" pitchFamily="34" charset="0"/>
                <a:sym typeface="Arial"/>
              </a:rPr>
              <a:t>Plan de soin au design multi composant</a:t>
            </a:r>
          </a:p>
          <a:p>
            <a:pPr marL="285750" marR="0" lvl="0" indent="-285750" algn="l" defTabSz="914400" rtl="0" eaLnBrk="1" fontAlgn="auto" latinLnBrk="0" hangingPunct="1">
              <a:lnSpc>
                <a:spcPct val="100000"/>
              </a:lnSpc>
              <a:spcBef>
                <a:spcPts val="0"/>
              </a:spcBef>
              <a:spcAft>
                <a:spcPts val="0"/>
              </a:spcAft>
              <a:buClr>
                <a:schemeClr val="accent1">
                  <a:lumMod val="75000"/>
                </a:schemeClr>
              </a:buClr>
              <a:buSzTx/>
              <a:buFont typeface="Arial" panose="020B0604020202020204" pitchFamily="34" charset="0"/>
              <a:buChar char="•"/>
              <a:tabLst/>
              <a:defRPr/>
            </a:pPr>
            <a:r>
              <a:rPr kumimoji="0" lang="fr-FR" sz="24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Ressources de proximité : information, conseils, propositions, consultations spécialisées…</a:t>
            </a:r>
          </a:p>
          <a:p>
            <a:pPr marL="285750" marR="0" lvl="0" indent="-285750" algn="l" defTabSz="914400" rtl="0" eaLnBrk="1" fontAlgn="auto" latinLnBrk="0" hangingPunct="1">
              <a:lnSpc>
                <a:spcPct val="100000"/>
              </a:lnSpc>
              <a:spcBef>
                <a:spcPts val="0"/>
              </a:spcBef>
              <a:spcAft>
                <a:spcPts val="0"/>
              </a:spcAft>
              <a:buClr>
                <a:schemeClr val="accent1">
                  <a:lumMod val="75000"/>
                </a:schemeClr>
              </a:buClr>
              <a:buSzTx/>
              <a:buFont typeface="Arial" panose="020B0604020202020204" pitchFamily="34" charset="0"/>
              <a:buChar char="•"/>
              <a:tabLst/>
              <a:defRPr/>
            </a:pPr>
            <a:r>
              <a:rPr kumimoji="0" lang="fr-FR" sz="24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Soutien social</a:t>
            </a:r>
            <a:endParaRPr kumimoji="0" lang="fr-FR" sz="1600" b="0" i="0" u="none" strike="noStrike" kern="0" cap="none" spc="0" normalizeH="0" baseline="0" noProof="0" dirty="0">
              <a:ln>
                <a:noFill/>
              </a:ln>
              <a:solidFill>
                <a:srgbClr val="002060"/>
              </a:solidFill>
              <a:effectLst/>
              <a:uLnTx/>
              <a:uFillTx/>
              <a:latin typeface="Arial"/>
              <a:cs typeface="Arial"/>
              <a:sym typeface="Arial"/>
            </a:endParaRPr>
          </a:p>
        </p:txBody>
      </p:sp>
      <p:pic>
        <p:nvPicPr>
          <p:cNvPr id="27" name="Google Shape;266;p6">
            <a:extLst>
              <a:ext uri="{FF2B5EF4-FFF2-40B4-BE49-F238E27FC236}">
                <a16:creationId xmlns:a16="http://schemas.microsoft.com/office/drawing/2014/main" id="{CDE914C7-949C-4541-9703-3D7D572A81DD}"/>
              </a:ext>
            </a:extLst>
          </p:cNvPr>
          <p:cNvPicPr preferRelativeResize="0"/>
          <p:nvPr/>
        </p:nvPicPr>
        <p:blipFill rotWithShape="1">
          <a:blip r:embed="rId9">
            <a:alphaModFix/>
          </a:blip>
          <a:srcRect/>
          <a:stretch/>
        </p:blipFill>
        <p:spPr>
          <a:xfrm>
            <a:off x="0" y="1629354"/>
            <a:ext cx="3490281" cy="3759200"/>
          </a:xfrm>
          <a:prstGeom prst="rect">
            <a:avLst/>
          </a:prstGeom>
          <a:noFill/>
          <a:ln>
            <a:noFill/>
          </a:ln>
        </p:spPr>
      </p:pic>
      <p:grpSp>
        <p:nvGrpSpPr>
          <p:cNvPr id="28" name="Grouper 27"/>
          <p:cNvGrpSpPr/>
          <p:nvPr/>
        </p:nvGrpSpPr>
        <p:grpSpPr>
          <a:xfrm>
            <a:off x="127918" y="3055420"/>
            <a:ext cx="2662244" cy="792552"/>
            <a:chOff x="411806" y="1288621"/>
            <a:chExt cx="2662244" cy="792552"/>
          </a:xfrm>
        </p:grpSpPr>
        <p:sp>
          <p:nvSpPr>
            <p:cNvPr id="29" name="Titre 1"/>
            <p:cNvSpPr txBox="1">
              <a:spLocks/>
            </p:cNvSpPr>
            <p:nvPr/>
          </p:nvSpPr>
          <p:spPr>
            <a:xfrm>
              <a:off x="995918" y="1288621"/>
              <a:ext cx="2078132" cy="6944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fr-FR" sz="2800" b="1" dirty="0">
                  <a:solidFill>
                    <a:srgbClr val="002060"/>
                  </a:solidFill>
                  <a:latin typeface="Calibri" pitchFamily="34" charset="0"/>
                  <a:ea typeface="MS PGothic" pitchFamily="34" charset="-128"/>
                </a:rPr>
                <a:t>Plan de soin </a:t>
              </a:r>
            </a:p>
            <a:p>
              <a:pPr algn="ctr">
                <a:defRPr/>
              </a:pPr>
              <a:r>
                <a:rPr lang="fr-FR" sz="2800" b="1" dirty="0">
                  <a:solidFill>
                    <a:srgbClr val="002060"/>
                  </a:solidFill>
                  <a:latin typeface="Calibri" pitchFamily="34" charset="0"/>
                  <a:ea typeface="MS PGothic" pitchFamily="34" charset="-128"/>
                </a:rPr>
                <a:t>personnalisé </a:t>
              </a:r>
            </a:p>
          </p:txBody>
        </p:sp>
        <p:grpSp>
          <p:nvGrpSpPr>
            <p:cNvPr id="30" name="Grouper 29"/>
            <p:cNvGrpSpPr/>
            <p:nvPr/>
          </p:nvGrpSpPr>
          <p:grpSpPr>
            <a:xfrm>
              <a:off x="411806" y="1373287"/>
              <a:ext cx="687244" cy="707886"/>
              <a:chOff x="1517366" y="174496"/>
              <a:chExt cx="687244" cy="707886"/>
            </a:xfrm>
          </p:grpSpPr>
          <p:sp>
            <p:nvSpPr>
              <p:cNvPr id="31" name="Google Shape;215;p4">
                <a:extLst>
                  <a:ext uri="{FF2B5EF4-FFF2-40B4-BE49-F238E27FC236}">
                    <a16:creationId xmlns:a16="http://schemas.microsoft.com/office/drawing/2014/main" id="{67A861C2-04D1-45C2-9DC8-653819355485}"/>
                  </a:ext>
                </a:extLst>
              </p:cNvPr>
              <p:cNvSpPr/>
              <p:nvPr/>
            </p:nvSpPr>
            <p:spPr>
              <a:xfrm>
                <a:off x="1517366" y="191801"/>
                <a:ext cx="687244" cy="673276"/>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1800" b="1"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32" name="Rectangle 31">
                <a:extLst>
                  <a:ext uri="{FF2B5EF4-FFF2-40B4-BE49-F238E27FC236}">
                    <a16:creationId xmlns:a16="http://schemas.microsoft.com/office/drawing/2014/main" id="{7F340880-2A76-42BC-A9C2-BFEF76667E12}"/>
                  </a:ext>
                </a:extLst>
              </p:cNvPr>
              <p:cNvSpPr/>
              <p:nvPr/>
            </p:nvSpPr>
            <p:spPr>
              <a:xfrm>
                <a:off x="1625988" y="174496"/>
                <a:ext cx="46995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4000" b="1" dirty="0">
                    <a:solidFill>
                      <a:prstClr val="white"/>
                    </a:solidFill>
                    <a:latin typeface="Arial" panose="020B0604020202020204" pitchFamily="34" charset="0"/>
                    <a:cs typeface="Arial" panose="020B0604020202020204" pitchFamily="34" charset="0"/>
                  </a:rPr>
                  <a:t>3</a:t>
                </a:r>
                <a:endParaRPr kumimoji="0" lang="fr-FR"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12" name="Groupe 11"/>
          <p:cNvGrpSpPr/>
          <p:nvPr/>
        </p:nvGrpSpPr>
        <p:grpSpPr>
          <a:xfrm rot="824366">
            <a:off x="2678692" y="4735705"/>
            <a:ext cx="2071500" cy="1780788"/>
            <a:chOff x="3021905" y="4507534"/>
            <a:chExt cx="2188041" cy="2032329"/>
          </a:xfrm>
        </p:grpSpPr>
        <p:pic>
          <p:nvPicPr>
            <p:cNvPr id="1032" name="Picture 8" descr="Conseils pour l&amp;#39;entretien d&amp;#39;une prothèse auditive - Index Santé"/>
            <p:cNvPicPr>
              <a:picLocks noChangeAspect="1" noChangeArrowheads="1"/>
            </p:cNvPicPr>
            <p:nvPr/>
          </p:nvPicPr>
          <p:blipFill rotWithShape="1">
            <a:blip r:embed="rId10">
              <a:extLst>
                <a:ext uri="{28A0092B-C50C-407E-A947-70E740481C1C}">
                  <a14:useLocalDpi xmlns:a14="http://schemas.microsoft.com/office/drawing/2010/main" val="0"/>
                </a:ext>
              </a:extLst>
            </a:blip>
            <a:srcRect/>
            <a:stretch/>
          </p:blipFill>
          <p:spPr bwMode="auto">
            <a:xfrm>
              <a:off x="3021905" y="4977437"/>
              <a:ext cx="2188041" cy="1562426"/>
            </a:xfrm>
            <a:prstGeom prst="rect">
              <a:avLst/>
            </a:prstGeom>
            <a:solidFill>
              <a:schemeClr val="bg1">
                <a:lumMod val="85000"/>
              </a:schemeClr>
            </a:solidFill>
            <a:ln>
              <a:solidFill>
                <a:schemeClr val="bg1">
                  <a:lumMod val="65000"/>
                </a:schemeClr>
              </a:solidFill>
            </a:ln>
          </p:spPr>
        </p:pic>
        <p:sp>
          <p:nvSpPr>
            <p:cNvPr id="21" name="Rectangle 20"/>
            <p:cNvSpPr/>
            <p:nvPr/>
          </p:nvSpPr>
          <p:spPr>
            <a:xfrm>
              <a:off x="3021905" y="4507534"/>
              <a:ext cx="2188041" cy="46617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0" cap="none" spc="0" normalizeH="0" baseline="0" noProof="0" dirty="0">
                  <a:ln>
                    <a:noFill/>
                  </a:ln>
                  <a:solidFill>
                    <a:srgbClr val="FFFFFF"/>
                  </a:solidFill>
                  <a:effectLst/>
                  <a:uLnTx/>
                  <a:uFillTx/>
                  <a:latin typeface="Arial"/>
                  <a:ea typeface="+mn-ea"/>
                  <a:cs typeface="+mn-cs"/>
                  <a:sym typeface="Arial"/>
                </a:rPr>
                <a:t>Appareillage</a:t>
              </a:r>
            </a:p>
          </p:txBody>
        </p:sp>
      </p:grpSp>
      <p:sp>
        <p:nvSpPr>
          <p:cNvPr id="2" name="Rectangle 1">
            <a:extLst>
              <a:ext uri="{FF2B5EF4-FFF2-40B4-BE49-F238E27FC236}">
                <a16:creationId xmlns:a16="http://schemas.microsoft.com/office/drawing/2014/main" id="{2CA57EA0-11A7-490E-A0FE-906489CEFC14}"/>
              </a:ext>
            </a:extLst>
          </p:cNvPr>
          <p:cNvSpPr/>
          <p:nvPr/>
        </p:nvSpPr>
        <p:spPr>
          <a:xfrm rot="1611058">
            <a:off x="5264185" y="4641554"/>
            <a:ext cx="1974747" cy="1817968"/>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30196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5" name="Image 4">
            <a:extLst>
              <a:ext uri="{FF2B5EF4-FFF2-40B4-BE49-F238E27FC236}">
                <a16:creationId xmlns:a16="http://schemas.microsoft.com/office/drawing/2014/main" id="{4ED6C633-4C26-4636-A50B-EDF5394829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10" r="20276"/>
          <a:stretch/>
        </p:blipFill>
        <p:spPr>
          <a:xfrm>
            <a:off x="5998836" y="369783"/>
            <a:ext cx="3638780" cy="2858063"/>
          </a:xfrm>
          <a:prstGeom prst="rect">
            <a:avLst/>
          </a:prstGeom>
          <a:ln w="19050">
            <a:solidFill>
              <a:schemeClr val="accent1">
                <a:lumMod val="50000"/>
              </a:schemeClr>
            </a:solidFill>
          </a:ln>
        </p:spPr>
      </p:pic>
      <p:pic>
        <p:nvPicPr>
          <p:cNvPr id="6" name="Google Shape;266;p6">
            <a:extLst>
              <a:ext uri="{FF2B5EF4-FFF2-40B4-BE49-F238E27FC236}">
                <a16:creationId xmlns:a16="http://schemas.microsoft.com/office/drawing/2014/main" id="{CDE914C7-949C-4541-9703-3D7D572A81DD}"/>
              </a:ext>
            </a:extLst>
          </p:cNvPr>
          <p:cNvPicPr preferRelativeResize="0"/>
          <p:nvPr/>
        </p:nvPicPr>
        <p:blipFill rotWithShape="1">
          <a:blip r:embed="rId4">
            <a:alphaModFix/>
          </a:blip>
          <a:srcRect/>
          <a:stretch/>
        </p:blipFill>
        <p:spPr>
          <a:xfrm>
            <a:off x="0" y="1629354"/>
            <a:ext cx="3490281" cy="3759200"/>
          </a:xfrm>
          <a:prstGeom prst="rect">
            <a:avLst/>
          </a:prstGeom>
          <a:noFill/>
          <a:ln>
            <a:noFill/>
          </a:ln>
        </p:spPr>
      </p:pic>
      <p:grpSp>
        <p:nvGrpSpPr>
          <p:cNvPr id="7" name="Grouper 6"/>
          <p:cNvGrpSpPr/>
          <p:nvPr/>
        </p:nvGrpSpPr>
        <p:grpSpPr>
          <a:xfrm>
            <a:off x="127918" y="3064556"/>
            <a:ext cx="2662244" cy="783416"/>
            <a:chOff x="411806" y="1297757"/>
            <a:chExt cx="2662244" cy="783416"/>
          </a:xfrm>
        </p:grpSpPr>
        <p:sp>
          <p:nvSpPr>
            <p:cNvPr id="8" name="Titre 1"/>
            <p:cNvSpPr txBox="1">
              <a:spLocks/>
            </p:cNvSpPr>
            <p:nvPr/>
          </p:nvSpPr>
          <p:spPr>
            <a:xfrm>
              <a:off x="995918" y="1297757"/>
              <a:ext cx="2078132" cy="6944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fr-FR" sz="2800" b="1" dirty="0">
                  <a:solidFill>
                    <a:srgbClr val="002060"/>
                  </a:solidFill>
                  <a:latin typeface="Calibri" pitchFamily="34" charset="0"/>
                  <a:ea typeface="MS PGothic" pitchFamily="34" charset="-128"/>
                </a:rPr>
                <a:t>Suivi plan </a:t>
              </a:r>
            </a:p>
            <a:p>
              <a:pPr algn="ctr">
                <a:defRPr/>
              </a:pPr>
              <a:r>
                <a:rPr lang="fr-FR" sz="2800" b="1" dirty="0">
                  <a:solidFill>
                    <a:srgbClr val="002060"/>
                  </a:solidFill>
                  <a:latin typeface="Calibri" pitchFamily="34" charset="0"/>
                  <a:ea typeface="MS PGothic" pitchFamily="34" charset="-128"/>
                </a:rPr>
                <a:t>de soin  </a:t>
              </a:r>
            </a:p>
          </p:txBody>
        </p:sp>
        <p:grpSp>
          <p:nvGrpSpPr>
            <p:cNvPr id="9" name="Grouper 8"/>
            <p:cNvGrpSpPr/>
            <p:nvPr/>
          </p:nvGrpSpPr>
          <p:grpSpPr>
            <a:xfrm>
              <a:off x="411806" y="1373287"/>
              <a:ext cx="687244" cy="707886"/>
              <a:chOff x="1517366" y="174496"/>
              <a:chExt cx="687244" cy="707886"/>
            </a:xfrm>
          </p:grpSpPr>
          <p:sp>
            <p:nvSpPr>
              <p:cNvPr id="10" name="Google Shape;215;p4">
                <a:extLst>
                  <a:ext uri="{FF2B5EF4-FFF2-40B4-BE49-F238E27FC236}">
                    <a16:creationId xmlns:a16="http://schemas.microsoft.com/office/drawing/2014/main" id="{67A861C2-04D1-45C2-9DC8-653819355485}"/>
                  </a:ext>
                </a:extLst>
              </p:cNvPr>
              <p:cNvSpPr/>
              <p:nvPr/>
            </p:nvSpPr>
            <p:spPr>
              <a:xfrm>
                <a:off x="1517366" y="191801"/>
                <a:ext cx="687244" cy="67327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1800" b="1"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11" name="Rectangle 10">
                <a:extLst>
                  <a:ext uri="{FF2B5EF4-FFF2-40B4-BE49-F238E27FC236}">
                    <a16:creationId xmlns:a16="http://schemas.microsoft.com/office/drawing/2014/main" id="{7F340880-2A76-42BC-A9C2-BFEF76667E12}"/>
                  </a:ext>
                </a:extLst>
              </p:cNvPr>
              <p:cNvSpPr/>
              <p:nvPr/>
            </p:nvSpPr>
            <p:spPr>
              <a:xfrm>
                <a:off x="1625988" y="174496"/>
                <a:ext cx="46995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4000" b="1" dirty="0">
                    <a:solidFill>
                      <a:prstClr val="white"/>
                    </a:solidFill>
                    <a:latin typeface="Arial" panose="020B0604020202020204" pitchFamily="34" charset="0"/>
                    <a:cs typeface="Arial" panose="020B0604020202020204" pitchFamily="34" charset="0"/>
                  </a:rPr>
                  <a:t>4</a:t>
                </a:r>
                <a:endParaRPr kumimoji="0" lang="fr-FR"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sp>
        <p:nvSpPr>
          <p:cNvPr id="12" name="ZoneTexte 11">
            <a:extLst>
              <a:ext uri="{FF2B5EF4-FFF2-40B4-BE49-F238E27FC236}">
                <a16:creationId xmlns:a16="http://schemas.microsoft.com/office/drawing/2014/main" id="{F0061786-9E32-4908-8F21-16A0AF59F038}"/>
              </a:ext>
            </a:extLst>
          </p:cNvPr>
          <p:cNvSpPr txBox="1"/>
          <p:nvPr/>
        </p:nvSpPr>
        <p:spPr>
          <a:xfrm>
            <a:off x="3832006" y="3689973"/>
            <a:ext cx="8232076" cy="2523768"/>
          </a:xfrm>
          <a:prstGeom prst="rect">
            <a:avLst/>
          </a:prstGeom>
          <a:noFill/>
        </p:spPr>
        <p:txBody>
          <a:bodyPr wrap="square" rtlCol="0">
            <a:spAutoFit/>
          </a:bodyPr>
          <a:lstStyle/>
          <a:p>
            <a:pPr lvl="0" algn="just">
              <a:buClr>
                <a:schemeClr val="accent5">
                  <a:lumMod val="75000"/>
                </a:schemeClr>
              </a:buClr>
              <a:defRPr/>
            </a:pPr>
            <a:r>
              <a:rPr lang="fr-FR" sz="3200" b="1" kern="0" dirty="0">
                <a:solidFill>
                  <a:schemeClr val="accent5">
                    <a:lumMod val="75000"/>
                  </a:schemeClr>
                </a:solidFill>
                <a:latin typeface="Calibri" panose="020F0502020204030204" pitchFamily="34" charset="0"/>
                <a:cs typeface="Calibri" panose="020F0502020204030204" pitchFamily="34" charset="0"/>
                <a:sym typeface="Arial"/>
              </a:rPr>
              <a:t>Mise en œuvre du plan de soin : </a:t>
            </a:r>
          </a:p>
          <a:p>
            <a:pPr marL="285750" lvl="0" indent="-285750" algn="just">
              <a:buClr>
                <a:schemeClr val="accent1">
                  <a:lumMod val="75000"/>
                </a:schemeClr>
              </a:buClr>
              <a:buFont typeface="Arial" panose="020B0604020202020204" pitchFamily="34" charset="0"/>
              <a:buChar char="•"/>
              <a:defRPr/>
            </a:pPr>
            <a:r>
              <a:rPr lang="fr-FR" sz="2800" kern="0" dirty="0">
                <a:solidFill>
                  <a:srgbClr val="002060"/>
                </a:solidFill>
                <a:latin typeface="Calibri" panose="020F0502020204030204" pitchFamily="34" charset="0"/>
                <a:cs typeface="Calibri" panose="020F0502020204030204" pitchFamily="34" charset="0"/>
                <a:sym typeface="Arial"/>
              </a:rPr>
              <a:t>Le plus souvent suivi simple par le premier recours</a:t>
            </a:r>
          </a:p>
          <a:p>
            <a:pPr marL="285750" lvl="0" indent="-285750" algn="just">
              <a:buClr>
                <a:schemeClr val="accent1">
                  <a:lumMod val="75000"/>
                </a:schemeClr>
              </a:buClr>
              <a:buFont typeface="Arial" panose="020B0604020202020204" pitchFamily="34" charset="0"/>
              <a:buChar char="•"/>
              <a:defRPr/>
            </a:pPr>
            <a:r>
              <a:rPr lang="fr-FR" sz="2800" kern="0" dirty="0">
                <a:solidFill>
                  <a:srgbClr val="002060"/>
                </a:solidFill>
                <a:latin typeface="Calibri" panose="020F0502020204030204" pitchFamily="34" charset="0"/>
                <a:cs typeface="Calibri" panose="020F0502020204030204" pitchFamily="34" charset="0"/>
                <a:sym typeface="Arial"/>
              </a:rPr>
              <a:t>Quelques cas complexes : consultations gériatriques et/ou spécialisées et définition d’un parcours de soin</a:t>
            </a:r>
            <a:endParaRPr lang="fr-FR" sz="1000" kern="0" dirty="0">
              <a:solidFill>
                <a:srgbClr val="002060"/>
              </a:solidFill>
              <a:latin typeface="Calibri" panose="020F0502020204030204" pitchFamily="34" charset="0"/>
              <a:cs typeface="Calibri" panose="020F0502020204030204" pitchFamily="34" charset="0"/>
              <a:sym typeface="Arial"/>
            </a:endParaRPr>
          </a:p>
          <a:p>
            <a:pPr marL="285750" lvl="0" indent="-285750" algn="just">
              <a:buClr>
                <a:schemeClr val="accent5">
                  <a:lumMod val="75000"/>
                </a:schemeClr>
              </a:buClr>
              <a:buFont typeface="Arial" panose="020B0604020202020204" pitchFamily="34" charset="0"/>
              <a:buChar char="•"/>
              <a:defRPr/>
            </a:pPr>
            <a:endParaRPr lang="fr-FR" sz="1000" b="1" kern="0" dirty="0">
              <a:solidFill>
                <a:schemeClr val="accent5">
                  <a:lumMod val="75000"/>
                </a:schemeClr>
              </a:solidFill>
              <a:latin typeface="Calibri" panose="020F0502020204030204" pitchFamily="34" charset="0"/>
              <a:cs typeface="Calibri" panose="020F0502020204030204" pitchFamily="34" charset="0"/>
              <a:sym typeface="Arial"/>
            </a:endParaRPr>
          </a:p>
          <a:p>
            <a:pPr algn="just">
              <a:buClr>
                <a:schemeClr val="accent5">
                  <a:lumMod val="75000"/>
                </a:schemeClr>
              </a:buClr>
              <a:defRPr/>
            </a:pPr>
            <a:r>
              <a:rPr lang="fr-FR" sz="3200" b="1" kern="0" dirty="0">
                <a:solidFill>
                  <a:schemeClr val="accent2"/>
                </a:solidFill>
                <a:latin typeface="Calibri" panose="020F0502020204030204" pitchFamily="34" charset="0"/>
                <a:cs typeface="Calibri" panose="020F0502020204030204" pitchFamily="34" charset="0"/>
                <a:sym typeface="Arial"/>
              </a:rPr>
              <a:t>Réitération étape 1 tous les 6 mois </a:t>
            </a:r>
          </a:p>
        </p:txBody>
      </p:sp>
    </p:spTree>
    <p:extLst>
      <p:ext uri="{BB962C8B-B14F-4D97-AF65-F5344CB8AC3E}">
        <p14:creationId xmlns:p14="http://schemas.microsoft.com/office/powerpoint/2010/main" val="3667950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11" name="ZoneTexte 10"/>
          <p:cNvSpPr txBox="1"/>
          <p:nvPr/>
        </p:nvSpPr>
        <p:spPr>
          <a:xfrm>
            <a:off x="3654682" y="2349833"/>
            <a:ext cx="8618316" cy="3046988"/>
          </a:xfrm>
          <a:prstGeom prst="rect">
            <a:avLst/>
          </a:prstGeom>
          <a:noFill/>
        </p:spPr>
        <p:txBody>
          <a:bodyPr wrap="square" rtlCol="0">
            <a:spAutoFit/>
          </a:bodyPr>
          <a:lstStyle/>
          <a:p>
            <a:pPr marR="0" indent="0" algn="just" fontAlgn="auto">
              <a:lnSpc>
                <a:spcPct val="100000"/>
              </a:lnSpc>
              <a:spcBef>
                <a:spcPts val="0"/>
              </a:spcBef>
              <a:spcAft>
                <a:spcPts val="0"/>
              </a:spcAft>
              <a:buClr>
                <a:schemeClr val="accent5">
                  <a:lumMod val="75000"/>
                </a:schemeClr>
              </a:buClr>
              <a:buSzTx/>
              <a:buFont typeface="Arial"/>
              <a:buNone/>
              <a:tabLst/>
              <a:defRPr/>
            </a:pPr>
            <a:r>
              <a:rPr lang="fr-FR" sz="3200" b="1" kern="0" dirty="0">
                <a:solidFill>
                  <a:schemeClr val="accent5">
                    <a:lumMod val="75000"/>
                  </a:schemeClr>
                </a:solidFill>
                <a:latin typeface="Calibri" panose="020F0502020204030204" pitchFamily="34" charset="0"/>
                <a:cs typeface="Calibri" panose="020F0502020204030204" pitchFamily="34" charset="0"/>
                <a:sym typeface="Arial"/>
              </a:rPr>
              <a:t>Politique de santé: seniors et leurs aidants</a:t>
            </a:r>
          </a:p>
          <a:p>
            <a:pPr marL="285750" marR="0" lvl="0" indent="-285750" algn="l" defTabSz="914400" rtl="0" eaLnBrk="1" fontAlgn="auto" latinLnBrk="0" hangingPunct="1">
              <a:lnSpc>
                <a:spcPct val="100000"/>
              </a:lnSpc>
              <a:spcBef>
                <a:spcPts val="0"/>
              </a:spcBef>
              <a:spcAft>
                <a:spcPts val="0"/>
              </a:spcAft>
              <a:buClr>
                <a:schemeClr val="accent1">
                  <a:lumMod val="75000"/>
                </a:schemeClr>
              </a:buClr>
              <a:buSzTx/>
              <a:buFont typeface="Arial" panose="020B0604020202020204" pitchFamily="34" charset="0"/>
              <a:buChar char="•"/>
              <a:tabLst/>
              <a:defRPr/>
            </a:pPr>
            <a:r>
              <a:rPr kumimoji="0" lang="fr-FR"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Promotion de la santé</a:t>
            </a:r>
          </a:p>
          <a:p>
            <a:pPr marL="285750" indent="-285750">
              <a:buClr>
                <a:schemeClr val="accent1">
                  <a:lumMod val="75000"/>
                </a:schemeClr>
              </a:buClr>
              <a:buFont typeface="Arial" panose="020B0604020202020204" pitchFamily="34" charset="0"/>
              <a:buChar char="•"/>
              <a:defRPr/>
            </a:pPr>
            <a:r>
              <a:rPr kumimoji="0" lang="fr-FR"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Offre de </a:t>
            </a:r>
            <a:r>
              <a:rPr lang="fr-FR" sz="3200" kern="0" dirty="0">
                <a:solidFill>
                  <a:srgbClr val="002060"/>
                </a:solidFill>
                <a:latin typeface="Calibri" panose="020F0502020204030204" pitchFamily="34" charset="0"/>
                <a:cs typeface="Calibri" panose="020F0502020204030204" pitchFamily="34" charset="0"/>
                <a:sym typeface="Arial"/>
              </a:rPr>
              <a:t>soins et de services</a:t>
            </a:r>
          </a:p>
          <a:p>
            <a:pPr marL="285750" indent="-285750">
              <a:buClr>
                <a:schemeClr val="accent1">
                  <a:lumMod val="75000"/>
                </a:schemeClr>
              </a:buClr>
              <a:buFont typeface="Arial" panose="020B0604020202020204" pitchFamily="34" charset="0"/>
              <a:buChar char="•"/>
              <a:defRPr/>
            </a:pPr>
            <a:r>
              <a:rPr lang="fr-FR" sz="3200" kern="0" dirty="0">
                <a:solidFill>
                  <a:srgbClr val="002060"/>
                </a:solidFill>
                <a:latin typeface="Calibri" panose="020F0502020204030204" pitchFamily="34" charset="0"/>
                <a:cs typeface="Calibri" panose="020F0502020204030204" pitchFamily="34" charset="0"/>
                <a:sym typeface="Arial"/>
              </a:rPr>
              <a:t>Ateliers et activités</a:t>
            </a:r>
            <a:endParaRPr kumimoji="0" lang="fr-FR"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a:p>
            <a:pPr marL="285750" marR="0" lvl="0" indent="-285750" algn="l" defTabSz="914400" rtl="0" eaLnBrk="1" fontAlgn="auto" latinLnBrk="0" hangingPunct="1">
              <a:lnSpc>
                <a:spcPct val="100000"/>
              </a:lnSpc>
              <a:spcBef>
                <a:spcPts val="0"/>
              </a:spcBef>
              <a:spcAft>
                <a:spcPts val="0"/>
              </a:spcAft>
              <a:buClr>
                <a:schemeClr val="accent1">
                  <a:lumMod val="75000"/>
                </a:schemeClr>
              </a:buClr>
              <a:buSzTx/>
              <a:buFont typeface="Arial" panose="020B0604020202020204" pitchFamily="34" charset="0"/>
              <a:buChar char="•"/>
              <a:tabLst/>
              <a:defRPr/>
            </a:pPr>
            <a:r>
              <a:rPr kumimoji="0" lang="fr-FR"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Aménagement du territoire</a:t>
            </a:r>
          </a:p>
          <a:p>
            <a:pPr marL="285750" marR="0" lvl="0" indent="-285750" algn="l" defTabSz="914400" rtl="0" eaLnBrk="1" fontAlgn="auto" latinLnBrk="0" hangingPunct="1">
              <a:lnSpc>
                <a:spcPct val="100000"/>
              </a:lnSpc>
              <a:spcBef>
                <a:spcPts val="0"/>
              </a:spcBef>
              <a:spcAft>
                <a:spcPts val="0"/>
              </a:spcAft>
              <a:buClr>
                <a:schemeClr val="accent1">
                  <a:lumMod val="75000"/>
                </a:schemeClr>
              </a:buClr>
              <a:buSzTx/>
              <a:buFont typeface="Arial" panose="020B0604020202020204" pitchFamily="34" charset="0"/>
              <a:buChar char="•"/>
              <a:tabLst/>
              <a:defRPr/>
            </a:pPr>
            <a:r>
              <a:rPr lang="fr-FR" sz="3200" kern="0" dirty="0">
                <a:solidFill>
                  <a:srgbClr val="002060"/>
                </a:solidFill>
                <a:latin typeface="Calibri" panose="020F0502020204030204" pitchFamily="34" charset="0"/>
                <a:cs typeface="Calibri" panose="020F0502020204030204" pitchFamily="34" charset="0"/>
                <a:sym typeface="Arial"/>
              </a:rPr>
              <a:t>Investissements, lois</a:t>
            </a:r>
            <a:r>
              <a:rPr kumimoji="0" lang="fr-FR"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et plans gouvernementaux</a:t>
            </a:r>
          </a:p>
        </p:txBody>
      </p:sp>
      <p:pic>
        <p:nvPicPr>
          <p:cNvPr id="3076" name="Picture 4" descr="L&amp;#39;aide sociale – François Ralle andreol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7258" y="5416100"/>
            <a:ext cx="5050971" cy="1262744"/>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Image 3"/>
          <p:cNvPicPr>
            <a:picLocks noChangeAspect="1"/>
          </p:cNvPicPr>
          <p:nvPr/>
        </p:nvPicPr>
        <p:blipFill rotWithShape="1">
          <a:blip r:embed="rId4" cstate="email">
            <a:extLst>
              <a:ext uri="{28A0092B-C50C-407E-A947-70E740481C1C}">
                <a14:useLocalDpi xmlns:a14="http://schemas.microsoft.com/office/drawing/2010/main"/>
              </a:ext>
            </a:extLst>
          </a:blip>
          <a:srcRect t="8810" b="25714"/>
          <a:stretch/>
        </p:blipFill>
        <p:spPr>
          <a:xfrm>
            <a:off x="5083629" y="276884"/>
            <a:ext cx="4974773" cy="1899835"/>
          </a:xfrm>
          <a:prstGeom prst="rect">
            <a:avLst/>
          </a:prstGeom>
        </p:spPr>
      </p:pic>
      <p:pic>
        <p:nvPicPr>
          <p:cNvPr id="7" name="Google Shape;266;p6">
            <a:extLst>
              <a:ext uri="{FF2B5EF4-FFF2-40B4-BE49-F238E27FC236}">
                <a16:creationId xmlns:a16="http://schemas.microsoft.com/office/drawing/2014/main" id="{CDE914C7-949C-4541-9703-3D7D572A81DD}"/>
              </a:ext>
            </a:extLst>
          </p:cNvPr>
          <p:cNvPicPr preferRelativeResize="0"/>
          <p:nvPr/>
        </p:nvPicPr>
        <p:blipFill rotWithShape="1">
          <a:blip r:embed="rId5">
            <a:alphaModFix/>
          </a:blip>
          <a:srcRect/>
          <a:stretch/>
        </p:blipFill>
        <p:spPr>
          <a:xfrm>
            <a:off x="0" y="1629354"/>
            <a:ext cx="3490281" cy="3759200"/>
          </a:xfrm>
          <a:prstGeom prst="rect">
            <a:avLst/>
          </a:prstGeom>
          <a:noFill/>
          <a:ln>
            <a:noFill/>
          </a:ln>
        </p:spPr>
      </p:pic>
      <p:grpSp>
        <p:nvGrpSpPr>
          <p:cNvPr id="8" name="Grouper 7"/>
          <p:cNvGrpSpPr/>
          <p:nvPr/>
        </p:nvGrpSpPr>
        <p:grpSpPr>
          <a:xfrm>
            <a:off x="127918" y="3046284"/>
            <a:ext cx="2662244" cy="801688"/>
            <a:chOff x="411806" y="1279485"/>
            <a:chExt cx="2662244" cy="801688"/>
          </a:xfrm>
        </p:grpSpPr>
        <p:sp>
          <p:nvSpPr>
            <p:cNvPr id="9" name="Titre 1"/>
            <p:cNvSpPr txBox="1">
              <a:spLocks/>
            </p:cNvSpPr>
            <p:nvPr/>
          </p:nvSpPr>
          <p:spPr>
            <a:xfrm>
              <a:off x="995918" y="1279485"/>
              <a:ext cx="2078132" cy="6944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fr-FR" sz="2800" b="1" dirty="0">
                  <a:solidFill>
                    <a:srgbClr val="002060"/>
                  </a:solidFill>
                  <a:latin typeface="Calibri" pitchFamily="34" charset="0"/>
                  <a:ea typeface="MS PGothic" pitchFamily="34" charset="-128"/>
                </a:rPr>
                <a:t>Implication</a:t>
              </a:r>
            </a:p>
            <a:p>
              <a:pPr algn="ctr">
                <a:defRPr/>
              </a:pPr>
              <a:r>
                <a:rPr lang="fr-FR" sz="2800" b="1" dirty="0">
                  <a:solidFill>
                    <a:srgbClr val="002060"/>
                  </a:solidFill>
                  <a:latin typeface="Calibri" pitchFamily="34" charset="0"/>
                  <a:ea typeface="MS PGothic" pitchFamily="34" charset="-128"/>
                </a:rPr>
                <a:t>collectivité </a:t>
              </a:r>
            </a:p>
          </p:txBody>
        </p:sp>
        <p:grpSp>
          <p:nvGrpSpPr>
            <p:cNvPr id="10" name="Grouper 9"/>
            <p:cNvGrpSpPr/>
            <p:nvPr/>
          </p:nvGrpSpPr>
          <p:grpSpPr>
            <a:xfrm>
              <a:off x="411806" y="1373287"/>
              <a:ext cx="687244" cy="707886"/>
              <a:chOff x="1517366" y="174496"/>
              <a:chExt cx="687244" cy="707886"/>
            </a:xfrm>
          </p:grpSpPr>
          <p:sp>
            <p:nvSpPr>
              <p:cNvPr id="12" name="Google Shape;215;p4">
                <a:extLst>
                  <a:ext uri="{FF2B5EF4-FFF2-40B4-BE49-F238E27FC236}">
                    <a16:creationId xmlns:a16="http://schemas.microsoft.com/office/drawing/2014/main" id="{67A861C2-04D1-45C2-9DC8-653819355485}"/>
                  </a:ext>
                </a:extLst>
              </p:cNvPr>
              <p:cNvSpPr/>
              <p:nvPr/>
            </p:nvSpPr>
            <p:spPr>
              <a:xfrm>
                <a:off x="1517366" y="191801"/>
                <a:ext cx="687244" cy="673276"/>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1800" b="1"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13" name="Rectangle 12">
                <a:extLst>
                  <a:ext uri="{FF2B5EF4-FFF2-40B4-BE49-F238E27FC236}">
                    <a16:creationId xmlns:a16="http://schemas.microsoft.com/office/drawing/2014/main" id="{7F340880-2A76-42BC-A9C2-BFEF76667E12}"/>
                  </a:ext>
                </a:extLst>
              </p:cNvPr>
              <p:cNvSpPr/>
              <p:nvPr/>
            </p:nvSpPr>
            <p:spPr>
              <a:xfrm>
                <a:off x="1625988" y="174496"/>
                <a:ext cx="46995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4000" b="1" dirty="0">
                    <a:solidFill>
                      <a:prstClr val="white"/>
                    </a:solidFill>
                    <a:latin typeface="Arial" panose="020B0604020202020204" pitchFamily="34" charset="0"/>
                    <a:cs typeface="Arial" panose="020B0604020202020204" pitchFamily="34" charset="0"/>
                  </a:rPr>
                  <a:t>5</a:t>
                </a:r>
                <a:endParaRPr kumimoji="0" lang="fr-FR"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spTree>
    <p:extLst>
      <p:ext uri="{BB962C8B-B14F-4D97-AF65-F5344CB8AC3E}">
        <p14:creationId xmlns:p14="http://schemas.microsoft.com/office/powerpoint/2010/main" val="1177821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93488" y="1854826"/>
            <a:ext cx="8784976" cy="830997"/>
          </a:xfrm>
          <a:prstGeom prst="rect">
            <a:avLst/>
          </a:prstGeom>
        </p:spPr>
        <p:txBody>
          <a:bodyPr wrap="square">
            <a:spAutoFit/>
          </a:bodyPr>
          <a:lstStyle/>
          <a:p>
            <a:pPr algn="ctr"/>
            <a:r>
              <a:rPr lang="fr-FR" sz="4800" b="1" dirty="0">
                <a:solidFill>
                  <a:schemeClr val="accent4"/>
                </a:solidFill>
              </a:rPr>
              <a:t>ICOPE information, formation </a:t>
            </a:r>
            <a:r>
              <a:rPr lang="mr-IN" sz="4800" b="1" dirty="0">
                <a:solidFill>
                  <a:schemeClr val="accent4"/>
                </a:solidFill>
              </a:rPr>
              <a:t>…</a:t>
            </a:r>
            <a:r>
              <a:rPr lang="fr-FR" sz="4800" b="1" dirty="0">
                <a:solidFill>
                  <a:schemeClr val="accent4"/>
                </a:solidFill>
              </a:rPr>
              <a:t>  </a:t>
            </a:r>
          </a:p>
        </p:txBody>
      </p:sp>
      <p:pic>
        <p:nvPicPr>
          <p:cNvPr id="11" name="Image 10"/>
          <p:cNvPicPr>
            <a:picLocks noChangeAspect="1"/>
          </p:cNvPicPr>
          <p:nvPr/>
        </p:nvPicPr>
        <p:blipFill>
          <a:blip r:embed="rId3" cstate="print">
            <a:biLevel thresh="75000"/>
            <a:extLst>
              <a:ext uri="{28A0092B-C50C-407E-A947-70E740481C1C}">
                <a14:useLocalDpi xmlns:a14="http://schemas.microsoft.com/office/drawing/2010/main"/>
              </a:ext>
            </a:extLst>
          </a:blip>
          <a:stretch>
            <a:fillRect/>
          </a:stretch>
        </p:blipFill>
        <p:spPr>
          <a:xfrm>
            <a:off x="7896202" y="6309320"/>
            <a:ext cx="1989695" cy="504056"/>
          </a:xfrm>
          <a:prstGeom prst="rect">
            <a:avLst/>
          </a:prstGeom>
        </p:spPr>
      </p:pic>
    </p:spTree>
    <p:extLst>
      <p:ext uri="{BB962C8B-B14F-4D97-AF65-F5344CB8AC3E}">
        <p14:creationId xmlns:p14="http://schemas.microsoft.com/office/powerpoint/2010/main" val="2746906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407"/>
        <p:cNvGrpSpPr/>
        <p:nvPr/>
      </p:nvGrpSpPr>
      <p:grpSpPr>
        <a:xfrm>
          <a:off x="0" y="0"/>
          <a:ext cx="0" cy="0"/>
          <a:chOff x="0" y="0"/>
          <a:chExt cx="0" cy="0"/>
        </a:xfrm>
      </p:grpSpPr>
      <p:pic>
        <p:nvPicPr>
          <p:cNvPr id="7" name="Image 6">
            <a:extLst>
              <a:ext uri="{FF2B5EF4-FFF2-40B4-BE49-F238E27FC236}">
                <a16:creationId xmlns:a16="http://schemas.microsoft.com/office/drawing/2014/main" id="{10F057FB-25F5-4B78-AC74-2892C0E0CF17}"/>
              </a:ext>
            </a:extLst>
          </p:cNvPr>
          <p:cNvPicPr>
            <a:picLocks noChangeAspect="1"/>
          </p:cNvPicPr>
          <p:nvPr/>
        </p:nvPicPr>
        <p:blipFill>
          <a:blip r:embed="rId4"/>
          <a:stretch>
            <a:fillRect/>
          </a:stretch>
        </p:blipFill>
        <p:spPr>
          <a:xfrm rot="1035723">
            <a:off x="9165805" y="722927"/>
            <a:ext cx="1329410" cy="2686452"/>
          </a:xfrm>
          <a:prstGeom prst="rect">
            <a:avLst/>
          </a:prstGeom>
          <a:ln>
            <a:solidFill>
              <a:schemeClr val="accent1"/>
            </a:solidFill>
          </a:ln>
        </p:spPr>
      </p:pic>
      <p:sp>
        <p:nvSpPr>
          <p:cNvPr id="408" name="Google Shape;408;p13"/>
          <p:cNvSpPr txBox="1"/>
          <p:nvPr/>
        </p:nvSpPr>
        <p:spPr>
          <a:xfrm>
            <a:off x="0" y="1187405"/>
            <a:ext cx="10047642" cy="5356614"/>
          </a:xfrm>
          <a:prstGeom prst="rect">
            <a:avLst/>
          </a:prstGeom>
          <a:noFill/>
          <a:ln>
            <a:noFill/>
          </a:ln>
        </p:spPr>
        <p:txBody>
          <a:bodyPr spcFirstLastPara="1" wrap="square" lIns="91425" tIns="45700" rIns="91425" bIns="45700" anchor="t" anchorCtr="0">
            <a:noAutofit/>
          </a:bodyPr>
          <a:lstStyle/>
          <a:p>
            <a:pPr marL="457200" marR="0" lvl="0" indent="-457200" algn="l" defTabSz="914400" rtl="0" eaLnBrk="1" fontAlgn="auto" latinLnBrk="0" hangingPunct="1">
              <a:lnSpc>
                <a:spcPct val="100000"/>
              </a:lnSpc>
              <a:spcBef>
                <a:spcPts val="1200"/>
              </a:spcBef>
              <a:spcAft>
                <a:spcPts val="0"/>
              </a:spcAft>
              <a:buClr>
                <a:schemeClr val="accent1">
                  <a:lumMod val="75000"/>
                </a:schemeClr>
              </a:buClr>
              <a:buSzPts val="2400"/>
              <a:buFont typeface="Arial" panose="020B0604020202020204" pitchFamily="34" charset="0"/>
              <a:buChar char="•"/>
              <a:tabLst/>
              <a:defRPr/>
            </a:pPr>
            <a:r>
              <a:rPr kumimoji="0" lang="fr-FR" sz="2800" b="1" i="0" u="none" strike="noStrike" kern="0" cap="none" spc="0" normalizeH="0" baseline="0" noProof="0" dirty="0">
                <a:ln>
                  <a:noFill/>
                </a:ln>
                <a:solidFill>
                  <a:srgbClr val="191669"/>
                </a:solidFill>
                <a:effectLst/>
                <a:uLnTx/>
                <a:uFillTx/>
                <a:cs typeface="Arial"/>
                <a:sym typeface="Arial"/>
              </a:rPr>
              <a:t>Création et diffusion de plusieurs outils de communication</a:t>
            </a:r>
          </a:p>
          <a:p>
            <a:pPr marL="1143000" marR="0" lvl="1" indent="-457200" algn="l" defTabSz="914400" rtl="0" eaLnBrk="1" fontAlgn="auto" latinLnBrk="0" hangingPunct="1">
              <a:spcBef>
                <a:spcPts val="1200"/>
              </a:spcBef>
              <a:spcAft>
                <a:spcPts val="0"/>
              </a:spcAft>
              <a:buClr>
                <a:srgbClr val="191669"/>
              </a:buClr>
              <a:buSzPts val="2000"/>
              <a:buFontTx/>
              <a:buChar char="-"/>
              <a:tabLst/>
              <a:defRPr/>
            </a:pPr>
            <a:r>
              <a:rPr kumimoji="0" lang="fr-FR" sz="2200" u="none" strike="noStrike" kern="0" cap="none" spc="0" normalizeH="0" baseline="0" noProof="0" dirty="0">
                <a:ln>
                  <a:noFill/>
                </a:ln>
                <a:solidFill>
                  <a:srgbClr val="191669"/>
                </a:solidFill>
                <a:effectLst/>
                <a:uLnTx/>
                <a:uFillTx/>
                <a:cs typeface="Arial"/>
                <a:sym typeface="Arial"/>
              </a:rPr>
              <a:t>Flyer et poster ICOPE: </a:t>
            </a:r>
            <a:r>
              <a:rPr kumimoji="0" lang="fr-FR" sz="2200" u="none" strike="noStrike" kern="0" cap="none" spc="0" normalizeH="0" baseline="0" noProof="0" dirty="0">
                <a:ln>
                  <a:noFill/>
                </a:ln>
                <a:solidFill>
                  <a:srgbClr val="0000CC"/>
                </a:solidFill>
                <a:effectLst/>
                <a:uLnTx/>
                <a:uFillTx/>
                <a:cs typeface="Arial"/>
                <a:sym typeface="Arial"/>
                <a:hlinkClick r:id="rId5"/>
              </a:rPr>
              <a:t>https://inspire.chu-toulouse.fr/fr/pour-les-participants/</a:t>
            </a:r>
            <a:r>
              <a:rPr kumimoji="0" lang="fr-FR" sz="2200" u="none" strike="noStrike" kern="0" cap="none" spc="0" normalizeH="0" baseline="0" noProof="0" dirty="0">
                <a:ln>
                  <a:noFill/>
                </a:ln>
                <a:solidFill>
                  <a:srgbClr val="0000CC"/>
                </a:solidFill>
                <a:effectLst/>
                <a:uLnTx/>
                <a:uFillTx/>
                <a:cs typeface="Arial"/>
                <a:sym typeface="Arial"/>
              </a:rPr>
              <a:t> </a:t>
            </a:r>
          </a:p>
          <a:p>
            <a:pPr marL="1143000" marR="0" lvl="1" indent="-457200" algn="l" defTabSz="914400" rtl="0" eaLnBrk="1" fontAlgn="auto" latinLnBrk="0" hangingPunct="1">
              <a:spcBef>
                <a:spcPts val="1200"/>
              </a:spcBef>
              <a:spcAft>
                <a:spcPts val="0"/>
              </a:spcAft>
              <a:buClr>
                <a:srgbClr val="191669"/>
              </a:buClr>
              <a:buSzPts val="2000"/>
              <a:buFontTx/>
              <a:buChar char="-"/>
              <a:tabLst/>
              <a:defRPr/>
            </a:pPr>
            <a:r>
              <a:rPr lang="fr-FR" sz="2200" kern="0" dirty="0">
                <a:cs typeface="Arial"/>
                <a:sym typeface="Arial"/>
              </a:rPr>
              <a:t>Passeport ICOPE</a:t>
            </a:r>
            <a:endParaRPr kumimoji="0" lang="fr-FR" sz="2200" u="none" strike="noStrike" kern="0" cap="none" spc="0" normalizeH="0" baseline="0" noProof="0" dirty="0">
              <a:ln>
                <a:noFill/>
              </a:ln>
              <a:effectLst/>
              <a:uLnTx/>
              <a:uFillTx/>
              <a:cs typeface="Arial"/>
              <a:sym typeface="Arial"/>
            </a:endParaRPr>
          </a:p>
          <a:p>
            <a:pPr marL="1143000" lvl="1" indent="-457200">
              <a:spcBef>
                <a:spcPts val="1200"/>
              </a:spcBef>
              <a:buClr>
                <a:srgbClr val="191669"/>
              </a:buClr>
              <a:buSzPts val="2000"/>
              <a:buFontTx/>
              <a:buChar char="-"/>
              <a:defRPr/>
            </a:pPr>
            <a:r>
              <a:rPr kumimoji="0" lang="fr-FR" sz="2200" u="none" strike="noStrike" kern="0" cap="none" spc="0" normalizeH="0" baseline="0" noProof="0" dirty="0">
                <a:ln>
                  <a:noFill/>
                </a:ln>
                <a:solidFill>
                  <a:srgbClr val="191669"/>
                </a:solidFill>
                <a:effectLst/>
                <a:uLnTx/>
                <a:uFillTx/>
                <a:cs typeface="Arial"/>
                <a:sym typeface="Arial"/>
              </a:rPr>
              <a:t>Film de promotion</a:t>
            </a:r>
            <a:r>
              <a:rPr kumimoji="0" lang="fr-FR" sz="2200" u="none" strike="noStrike" kern="0" cap="none" spc="0" normalizeH="0" noProof="0" dirty="0">
                <a:ln>
                  <a:noFill/>
                </a:ln>
                <a:solidFill>
                  <a:srgbClr val="191669"/>
                </a:solidFill>
                <a:effectLst/>
                <a:uLnTx/>
                <a:uFillTx/>
                <a:cs typeface="Arial"/>
                <a:sym typeface="Arial"/>
              </a:rPr>
              <a:t> </a:t>
            </a:r>
            <a:r>
              <a:rPr kumimoji="0" lang="fr-FR" sz="2200" u="none" strike="noStrike" kern="0" cap="none" spc="0" normalizeH="0" baseline="0" noProof="0" dirty="0">
                <a:ln>
                  <a:noFill/>
                </a:ln>
                <a:solidFill>
                  <a:srgbClr val="191669"/>
                </a:solidFill>
                <a:effectLst/>
                <a:uLnTx/>
                <a:uFillTx/>
                <a:cs typeface="Arial"/>
                <a:sym typeface="Arial"/>
              </a:rPr>
              <a:t>application ICOPE MONITOR</a:t>
            </a:r>
            <a:r>
              <a:rPr lang="fr-FR" sz="2200" kern="0" dirty="0">
                <a:solidFill>
                  <a:srgbClr val="0070C0"/>
                </a:solidFill>
                <a:cs typeface="Arial"/>
                <a:sym typeface="Arial"/>
              </a:rPr>
              <a:t>: </a:t>
            </a:r>
            <a:r>
              <a:rPr lang="fr-FR" sz="2200" kern="0" dirty="0">
                <a:solidFill>
                  <a:srgbClr val="0070C0"/>
                </a:solidFill>
                <a:cs typeface="Arial"/>
                <a:sym typeface="Arial"/>
                <a:hlinkClick r:id="rId6"/>
              </a:rPr>
              <a:t>https://youtu.be/09IgFoLC1JE?si=OvO-bpG4U_9j8MjY</a:t>
            </a:r>
            <a:r>
              <a:rPr lang="fr-FR" sz="2200" kern="0" dirty="0">
                <a:solidFill>
                  <a:srgbClr val="0070C0"/>
                </a:solidFill>
                <a:cs typeface="Arial"/>
                <a:sym typeface="Arial"/>
              </a:rPr>
              <a:t> </a:t>
            </a:r>
            <a:endParaRPr kumimoji="0" lang="fr-FR" sz="2200" u="sng" strike="noStrike" kern="0" cap="none" spc="0" normalizeH="0" baseline="0" noProof="0" dirty="0">
              <a:ln>
                <a:noFill/>
              </a:ln>
              <a:solidFill>
                <a:srgbClr val="0070C0"/>
              </a:solidFill>
              <a:effectLst/>
              <a:uLnTx/>
              <a:uFillTx/>
              <a:cs typeface="Arial"/>
              <a:sym typeface="Arial"/>
            </a:endParaRPr>
          </a:p>
          <a:p>
            <a:pPr marL="1143000" lvl="1" indent="-457200">
              <a:spcBef>
                <a:spcPts val="1200"/>
              </a:spcBef>
              <a:buClr>
                <a:srgbClr val="191669"/>
              </a:buClr>
              <a:buSzPts val="2000"/>
              <a:buFontTx/>
              <a:buChar char="-"/>
              <a:defRPr/>
            </a:pPr>
            <a:r>
              <a:rPr lang="fr-FR" sz="2200" kern="0" dirty="0">
                <a:solidFill>
                  <a:srgbClr val="191669"/>
                </a:solidFill>
                <a:cs typeface="Arial"/>
                <a:sym typeface="Arial"/>
              </a:rPr>
              <a:t>Vidéos et tutoriels pour l’utilisation des outils numériques  </a:t>
            </a:r>
            <a:r>
              <a:rPr lang="fr-FR" sz="2200" kern="0" dirty="0">
                <a:solidFill>
                  <a:srgbClr val="191669"/>
                </a:solidFill>
                <a:cs typeface="Arial"/>
                <a:sym typeface="Arial"/>
                <a:hlinkClick r:id="rId7"/>
              </a:rPr>
              <a:t>www.icope.fr</a:t>
            </a:r>
            <a:r>
              <a:rPr lang="fr-FR" sz="2200" kern="0" dirty="0">
                <a:solidFill>
                  <a:srgbClr val="191669"/>
                </a:solidFill>
                <a:cs typeface="Arial"/>
                <a:sym typeface="Arial"/>
              </a:rPr>
              <a:t> </a:t>
            </a:r>
            <a:endParaRPr lang="fr-FR" sz="2200" kern="0" dirty="0">
              <a:solidFill>
                <a:srgbClr val="191669"/>
              </a:solidFill>
              <a:latin typeface="Arial"/>
              <a:cs typeface="Arial"/>
              <a:sym typeface="Arial"/>
            </a:endParaRPr>
          </a:p>
          <a:p>
            <a:pPr marL="1143000" lvl="1" indent="-457200">
              <a:spcBef>
                <a:spcPts val="1200"/>
              </a:spcBef>
              <a:buClr>
                <a:srgbClr val="191669"/>
              </a:buClr>
              <a:buSzPts val="2000"/>
              <a:buFontTx/>
              <a:buChar char="-"/>
              <a:defRPr/>
            </a:pPr>
            <a:r>
              <a:rPr lang="fr-FR" sz="2200" kern="0" dirty="0">
                <a:cs typeface="Arial"/>
                <a:sym typeface="Arial"/>
              </a:rPr>
              <a:t>pour plus d’informations sur le programme ICOPE : </a:t>
            </a:r>
            <a:r>
              <a:rPr lang="fr-FR" sz="2200" kern="0" dirty="0">
                <a:solidFill>
                  <a:srgbClr val="191669"/>
                </a:solidFill>
                <a:cs typeface="Arial"/>
                <a:sym typeface="Arial"/>
                <a:hlinkClick r:id="rId7"/>
              </a:rPr>
              <a:t>www.icope.fr</a:t>
            </a:r>
            <a:r>
              <a:rPr lang="fr-FR" sz="2200" kern="0" dirty="0">
                <a:solidFill>
                  <a:srgbClr val="191669"/>
                </a:solidFill>
                <a:cs typeface="Arial"/>
                <a:sym typeface="Arial"/>
              </a:rPr>
              <a:t> </a:t>
            </a:r>
            <a:endParaRPr lang="fr-FR" sz="2200" kern="0" dirty="0">
              <a:cs typeface="Arial"/>
              <a:sym typeface="Arial"/>
            </a:endParaRPr>
          </a:p>
          <a:p>
            <a:pPr marL="685800" lvl="1">
              <a:spcBef>
                <a:spcPts val="1200"/>
              </a:spcBef>
              <a:buClr>
                <a:srgbClr val="191669"/>
              </a:buClr>
              <a:buSzPts val="2000"/>
              <a:defRPr/>
            </a:pPr>
            <a:endParaRPr kumimoji="0" lang="fr-FR" sz="2800" b="1" i="0" u="none" strike="noStrike" kern="0" cap="none" spc="0" normalizeH="0" baseline="0" noProof="0" dirty="0">
              <a:ln>
                <a:noFill/>
              </a:ln>
              <a:solidFill>
                <a:srgbClr val="191669"/>
              </a:solidFill>
              <a:effectLst/>
              <a:uLnTx/>
              <a:uFillTx/>
              <a:cs typeface="Arial"/>
              <a:sym typeface="Arial"/>
            </a:endParaRPr>
          </a:p>
          <a:p>
            <a:pPr marL="457200" indent="-457200">
              <a:spcBef>
                <a:spcPts val="1200"/>
              </a:spcBef>
              <a:buClr>
                <a:schemeClr val="accent1">
                  <a:lumMod val="75000"/>
                </a:schemeClr>
              </a:buClr>
              <a:buSzPts val="2400"/>
              <a:buFont typeface="Arial" panose="020B0604020202020204" pitchFamily="34" charset="0"/>
              <a:buChar char="•"/>
              <a:defRPr/>
            </a:pPr>
            <a:r>
              <a:rPr lang="fr-FR" sz="2800" b="1" kern="0" dirty="0">
                <a:solidFill>
                  <a:srgbClr val="191669"/>
                </a:solidFill>
                <a:cs typeface="Arial"/>
                <a:sym typeface="Arial"/>
              </a:rPr>
              <a:t>Webinaires destinés aux seniors</a:t>
            </a:r>
          </a:p>
          <a:p>
            <a:pPr marL="457200" indent="-457200">
              <a:spcBef>
                <a:spcPts val="1200"/>
              </a:spcBef>
              <a:buClr>
                <a:schemeClr val="accent1">
                  <a:lumMod val="75000"/>
                </a:schemeClr>
              </a:buClr>
              <a:buSzPts val="2400"/>
              <a:buFont typeface="Arial" panose="020B0604020202020204" pitchFamily="34" charset="0"/>
              <a:buChar char="•"/>
              <a:defRPr/>
            </a:pPr>
            <a:endParaRPr lang="fr-FR" sz="2800" b="1" kern="0" dirty="0">
              <a:solidFill>
                <a:srgbClr val="0070C0"/>
              </a:solidFill>
              <a:cs typeface="Arial"/>
              <a:sym typeface="Arial"/>
            </a:endParaRPr>
          </a:p>
          <a:p>
            <a:pPr marL="457200" marR="0" lvl="0" indent="-457200" algn="l" defTabSz="914400" rtl="0" eaLnBrk="1" fontAlgn="auto" latinLnBrk="0" hangingPunct="1">
              <a:lnSpc>
                <a:spcPct val="100000"/>
              </a:lnSpc>
              <a:spcBef>
                <a:spcPts val="1200"/>
              </a:spcBef>
              <a:spcAft>
                <a:spcPts val="0"/>
              </a:spcAft>
              <a:buClr>
                <a:srgbClr val="191669"/>
              </a:buClr>
              <a:buSzPts val="2400"/>
              <a:buFont typeface="Noto Sans Symbols"/>
              <a:buChar char="✔"/>
              <a:tabLst/>
              <a:defRPr/>
            </a:pPr>
            <a:endParaRPr kumimoji="0" lang="fr-FR" sz="2400" b="0" i="0" u="none" strike="noStrike" kern="0" cap="none" spc="0" normalizeH="0" baseline="0" noProof="0" dirty="0">
              <a:ln>
                <a:noFill/>
              </a:ln>
              <a:solidFill>
                <a:srgbClr val="191669"/>
              </a:solidFill>
              <a:effectLst/>
              <a:uLnTx/>
              <a:uFillTx/>
              <a:cs typeface="Arial"/>
              <a:sym typeface="Arial"/>
            </a:endParaRPr>
          </a:p>
        </p:txBody>
      </p:sp>
      <p:sp>
        <p:nvSpPr>
          <p:cNvPr id="411" name="Google Shape;411;p13"/>
          <p:cNvSpPr txBox="1"/>
          <p:nvPr/>
        </p:nvSpPr>
        <p:spPr>
          <a:xfrm>
            <a:off x="838200" y="17909"/>
            <a:ext cx="10515600" cy="1284328"/>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800"/>
              <a:buFont typeface="Arial"/>
              <a:buNone/>
              <a:tabLst/>
              <a:defRPr/>
            </a:pPr>
            <a:r>
              <a:rPr lang="fr-FR" sz="4000" b="1" dirty="0">
                <a:solidFill>
                  <a:schemeClr val="accent1">
                    <a:lumMod val="75000"/>
                  </a:schemeClr>
                </a:solidFill>
                <a:ea typeface="+mj-ea"/>
                <a:cs typeface="Arial" panose="020B0604020202020204" pitchFamily="34" charset="0"/>
                <a:sym typeface="Calibri"/>
              </a:rPr>
              <a:t>Outils de formation et de communication ICOPE pour les seniors</a:t>
            </a:r>
            <a:endParaRPr sz="4000" b="1" dirty="0">
              <a:solidFill>
                <a:schemeClr val="accent1">
                  <a:lumMod val="75000"/>
                </a:schemeClr>
              </a:solidFill>
              <a:ea typeface="+mj-ea"/>
              <a:cs typeface="Arial" panose="020B0604020202020204" pitchFamily="34" charset="0"/>
              <a:sym typeface="Calibri"/>
            </a:endParaRPr>
          </a:p>
        </p:txBody>
      </p:sp>
      <p:pic>
        <p:nvPicPr>
          <p:cNvPr id="6" name="Image 5">
            <a:extLst>
              <a:ext uri="{FF2B5EF4-FFF2-40B4-BE49-F238E27FC236}">
                <a16:creationId xmlns:a16="http://schemas.microsoft.com/office/drawing/2014/main" id="{B1894E9C-A073-4D1C-81B0-E6005C30A10D}"/>
              </a:ext>
            </a:extLst>
          </p:cNvPr>
          <p:cNvPicPr>
            <a:picLocks noChangeAspect="1"/>
          </p:cNvPicPr>
          <p:nvPr/>
        </p:nvPicPr>
        <p:blipFill>
          <a:blip r:embed="rId8"/>
          <a:stretch>
            <a:fillRect/>
          </a:stretch>
        </p:blipFill>
        <p:spPr>
          <a:xfrm>
            <a:off x="9650776" y="2755877"/>
            <a:ext cx="2431773" cy="3442050"/>
          </a:xfrm>
          <a:prstGeom prst="rect">
            <a:avLst/>
          </a:prstGeom>
          <a:ln>
            <a:solidFill>
              <a:schemeClr val="accent1"/>
            </a:solidFill>
          </a:ln>
        </p:spPr>
      </p:pic>
    </p:spTree>
    <p:extLst>
      <p:ext uri="{BB962C8B-B14F-4D97-AF65-F5344CB8AC3E}">
        <p14:creationId xmlns:p14="http://schemas.microsoft.com/office/powerpoint/2010/main" val="1382162466"/>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1026" name="Picture 2" descr="Régions de France | Conseil au particulier">
            <a:extLst>
              <a:ext uri="{FF2B5EF4-FFF2-40B4-BE49-F238E27FC236}">
                <a16:creationId xmlns:a16="http://schemas.microsoft.com/office/drawing/2014/main" id="{F4F045D1-E96E-4F3F-8E10-56AA6B02B1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8545" y="3005153"/>
            <a:ext cx="3485411" cy="3724208"/>
          </a:xfrm>
          <a:prstGeom prst="rect">
            <a:avLst/>
          </a:prstGeom>
          <a:noFill/>
          <a:extLst>
            <a:ext uri="{909E8E84-426E-40dd-AFC4-6F175D3DCCD1}">
              <a14:hiddenFill xmlns:a14="http://schemas.microsoft.com/office/drawing/2010/main" xmlns="">
                <a:solidFill>
                  <a:srgbClr val="FFFFFF"/>
                </a:solidFill>
              </a14:hiddenFill>
            </a:ext>
          </a:extLst>
        </p:spPr>
      </p:pic>
      <p:sp>
        <p:nvSpPr>
          <p:cNvPr id="33" name="Google Shape;417;p14">
            <a:extLst>
              <a:ext uri="{FF2B5EF4-FFF2-40B4-BE49-F238E27FC236}">
                <a16:creationId xmlns:a16="http://schemas.microsoft.com/office/drawing/2014/main" id="{FE1713CE-EE8B-4832-BB1A-20F9B4B1D053}"/>
              </a:ext>
            </a:extLst>
          </p:cNvPr>
          <p:cNvSpPr txBox="1">
            <a:spLocks/>
          </p:cNvSpPr>
          <p:nvPr/>
        </p:nvSpPr>
        <p:spPr>
          <a:xfrm>
            <a:off x="505435" y="1874072"/>
            <a:ext cx="11236209" cy="1119217"/>
          </a:xfrm>
          <a:prstGeom prst="rect">
            <a:avLst/>
          </a:prstGeom>
          <a:solidFill>
            <a:schemeClr val="accent2"/>
          </a:solidFill>
          <a:ln>
            <a:noFill/>
          </a:ln>
        </p:spPr>
        <p:txBody>
          <a:bodyPr spcFirstLastPara="1" vert="horz" wrap="square" lIns="91425" tIns="45700" rIns="91425" bIns="457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3" lvl="0" indent="0" algn="ctr" defTabSz="914377">
              <a:lnSpc>
                <a:spcPct val="110000"/>
              </a:lnSpc>
              <a:spcBef>
                <a:spcPts val="500"/>
              </a:spcBef>
              <a:buSzPct val="100000"/>
              <a:buNone/>
              <a:defRPr/>
            </a:pPr>
            <a:r>
              <a:rPr lang="fr-FR" sz="2600" b="1" dirty="0">
                <a:solidFill>
                  <a:prstClr val="white"/>
                </a:solidFill>
                <a:ea typeface="Arial"/>
                <a:cs typeface="Arial"/>
                <a:sym typeface="Arial"/>
              </a:rPr>
              <a:t>5 501</a:t>
            </a:r>
            <a:r>
              <a:rPr kumimoji="0" lang="fr-FR" sz="2600" b="1" i="0" u="none" strike="noStrike" kern="1200" cap="none" spc="0" normalizeH="0" baseline="0" noProof="0" dirty="0">
                <a:ln>
                  <a:noFill/>
                </a:ln>
                <a:solidFill>
                  <a:prstClr val="white"/>
                </a:solidFill>
                <a:effectLst/>
                <a:uLnTx/>
                <a:uFillTx/>
                <a:ea typeface="Arial"/>
                <a:cs typeface="Arial"/>
                <a:sym typeface="Arial"/>
              </a:rPr>
              <a:t> professionnels formés à l’Etape1 ICOPE en France dont 3 </a:t>
            </a:r>
            <a:r>
              <a:rPr lang="fr-FR" sz="2600" b="1" dirty="0">
                <a:solidFill>
                  <a:prstClr val="white"/>
                </a:solidFill>
                <a:ea typeface="Arial"/>
                <a:cs typeface="Arial"/>
                <a:sym typeface="Arial"/>
              </a:rPr>
              <a:t>875</a:t>
            </a:r>
            <a:r>
              <a:rPr kumimoji="0" lang="fr-FR" sz="2600" b="1" i="0" u="none" strike="noStrike" kern="1200" cap="none" spc="0" normalizeH="0" baseline="0" noProof="0" dirty="0">
                <a:ln>
                  <a:noFill/>
                </a:ln>
                <a:solidFill>
                  <a:prstClr val="white"/>
                </a:solidFill>
                <a:effectLst/>
                <a:uLnTx/>
                <a:uFillTx/>
                <a:ea typeface="Arial"/>
                <a:cs typeface="Arial"/>
                <a:sym typeface="Arial"/>
              </a:rPr>
              <a:t> en </a:t>
            </a:r>
            <a:r>
              <a:rPr lang="fr-FR" sz="2600" b="1" dirty="0">
                <a:solidFill>
                  <a:prstClr val="white"/>
                </a:solidFill>
                <a:ea typeface="Arial"/>
                <a:cs typeface="Arial"/>
                <a:sym typeface="Arial"/>
              </a:rPr>
              <a:t>Occitanie</a:t>
            </a:r>
          </a:p>
          <a:p>
            <a:pPr marL="8573" lvl="0" indent="0" algn="ctr" defTabSz="914377">
              <a:lnSpc>
                <a:spcPct val="110000"/>
              </a:lnSpc>
              <a:spcBef>
                <a:spcPts val="500"/>
              </a:spcBef>
              <a:buSzPct val="100000"/>
              <a:buNone/>
              <a:defRPr/>
            </a:pPr>
            <a:r>
              <a:rPr lang="fr-FR" sz="2400" b="1" dirty="0">
                <a:solidFill>
                  <a:prstClr val="white"/>
                </a:solidFill>
                <a:ea typeface="Arial"/>
                <a:cs typeface="Arial"/>
                <a:sym typeface="Arial"/>
              </a:rPr>
              <a:t> </a:t>
            </a:r>
            <a:r>
              <a:rPr lang="fr-FR" sz="2400" dirty="0">
                <a:solidFill>
                  <a:prstClr val="white"/>
                </a:solidFill>
                <a:ea typeface="Arial"/>
                <a:cs typeface="Arial"/>
                <a:sym typeface="Arial"/>
              </a:rPr>
              <a:t>(11/01/2024)</a:t>
            </a:r>
            <a:endParaRPr kumimoji="0" lang="fr-FR" sz="2400" i="0" u="none" strike="noStrike" kern="1200" cap="none" spc="0" normalizeH="0" baseline="0" noProof="0" dirty="0">
              <a:ln>
                <a:noFill/>
              </a:ln>
              <a:solidFill>
                <a:prstClr val="black"/>
              </a:solidFill>
              <a:effectLst/>
              <a:uLnTx/>
              <a:uFillTx/>
              <a:sym typeface="Arial"/>
            </a:endParaRPr>
          </a:p>
        </p:txBody>
      </p:sp>
      <p:pic>
        <p:nvPicPr>
          <p:cNvPr id="9" name="Image 8">
            <a:extLst>
              <a:ext uri="{FF2B5EF4-FFF2-40B4-BE49-F238E27FC236}">
                <a16:creationId xmlns:a16="http://schemas.microsoft.com/office/drawing/2014/main" id="{63DCB373-36DC-41F8-B61E-007B87EC480B}"/>
              </a:ext>
            </a:extLst>
          </p:cNvPr>
          <p:cNvPicPr>
            <a:picLocks noChangeAspect="1"/>
          </p:cNvPicPr>
          <p:nvPr/>
        </p:nvPicPr>
        <p:blipFill>
          <a:blip r:embed="rId4"/>
          <a:stretch>
            <a:fillRect/>
          </a:stretch>
        </p:blipFill>
        <p:spPr>
          <a:xfrm>
            <a:off x="499615" y="4222321"/>
            <a:ext cx="1526997" cy="1371806"/>
          </a:xfrm>
          <a:prstGeom prst="rect">
            <a:avLst/>
          </a:prstGeom>
        </p:spPr>
      </p:pic>
      <p:pic>
        <p:nvPicPr>
          <p:cNvPr id="7" name="Image 6">
            <a:extLst>
              <a:ext uri="{FF2B5EF4-FFF2-40B4-BE49-F238E27FC236}">
                <a16:creationId xmlns:a16="http://schemas.microsoft.com/office/drawing/2014/main" id="{FEEDE873-122C-4A17-9B93-1D3FFA4F0CA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3937"/>
          <a:stretch/>
        </p:blipFill>
        <p:spPr>
          <a:xfrm>
            <a:off x="5515469" y="3134213"/>
            <a:ext cx="2982304" cy="1861392"/>
          </a:xfrm>
          <a:prstGeom prst="rect">
            <a:avLst/>
          </a:prstGeom>
          <a:ln>
            <a:solidFill>
              <a:srgbClr val="9999FF"/>
            </a:solidFill>
          </a:ln>
        </p:spPr>
      </p:pic>
      <p:pic>
        <p:nvPicPr>
          <p:cNvPr id="8" name="Image 7">
            <a:extLst>
              <a:ext uri="{FF2B5EF4-FFF2-40B4-BE49-F238E27FC236}">
                <a16:creationId xmlns:a16="http://schemas.microsoft.com/office/drawing/2014/main" id="{AC688DBA-2147-4C4D-BE8F-08A51B9FFEE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756022" y="3134212"/>
            <a:ext cx="2857574" cy="1861391"/>
          </a:xfrm>
          <a:prstGeom prst="rect">
            <a:avLst/>
          </a:prstGeom>
          <a:ln>
            <a:solidFill>
              <a:srgbClr val="9999FF"/>
            </a:solidFill>
          </a:ln>
        </p:spPr>
      </p:pic>
      <p:sp>
        <p:nvSpPr>
          <p:cNvPr id="13" name="Google Shape;411;p13">
            <a:extLst>
              <a:ext uri="{FF2B5EF4-FFF2-40B4-BE49-F238E27FC236}">
                <a16:creationId xmlns:a16="http://schemas.microsoft.com/office/drawing/2014/main" id="{256C2C7A-0844-4C24-A720-622AA260915C}"/>
              </a:ext>
            </a:extLst>
          </p:cNvPr>
          <p:cNvSpPr txBox="1"/>
          <p:nvPr/>
        </p:nvSpPr>
        <p:spPr>
          <a:xfrm>
            <a:off x="418767" y="-92524"/>
            <a:ext cx="11194829" cy="2085841"/>
          </a:xfrm>
          <a:prstGeom prst="rect">
            <a:avLst/>
          </a:prstGeom>
          <a:no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90000"/>
              </a:lnSpc>
              <a:spcBef>
                <a:spcPts val="0"/>
              </a:spcBef>
              <a:spcAft>
                <a:spcPts val="0"/>
              </a:spcAft>
              <a:buClr>
                <a:prstClr val="black"/>
              </a:buClr>
              <a:buSzPts val="2800"/>
              <a:buFontTx/>
              <a:buNone/>
              <a:tabLst/>
              <a:defRPr/>
            </a:pPr>
            <a:br>
              <a:rPr kumimoji="0" lang="fr-FR" sz="3200" b="1" i="0" u="none" strike="noStrike" kern="1200" cap="none" spc="0" normalizeH="0" baseline="0" noProof="0" dirty="0">
                <a:ln>
                  <a:noFill/>
                </a:ln>
                <a:solidFill>
                  <a:srgbClr val="506F8F"/>
                </a:solidFill>
                <a:effectLst/>
                <a:uLnTx/>
                <a:uFillTx/>
                <a:latin typeface="Calibri"/>
                <a:ea typeface="Calibri"/>
                <a:cs typeface="Calibri"/>
                <a:sym typeface="Calibri"/>
              </a:rPr>
            </a:br>
            <a:r>
              <a:rPr lang="fr-FR" sz="4000" b="1" dirty="0">
                <a:solidFill>
                  <a:schemeClr val="accent1">
                    <a:lumMod val="75000"/>
                  </a:schemeClr>
                </a:solidFill>
                <a:ea typeface="+mj-ea"/>
                <a:cs typeface="Arial" panose="020B0604020202020204" pitchFamily="34" charset="0"/>
                <a:sym typeface="Calibri"/>
              </a:rPr>
              <a:t>Formation au programme ICOPE pour </a:t>
            </a:r>
            <a:br>
              <a:rPr lang="fr-FR" sz="4000" b="1" dirty="0">
                <a:solidFill>
                  <a:schemeClr val="accent1">
                    <a:lumMod val="75000"/>
                  </a:schemeClr>
                </a:solidFill>
                <a:ea typeface="+mj-ea"/>
                <a:cs typeface="Arial" panose="020B0604020202020204" pitchFamily="34" charset="0"/>
                <a:sym typeface="Calibri"/>
              </a:rPr>
            </a:br>
            <a:r>
              <a:rPr lang="fr-FR" sz="4000" b="1" dirty="0">
                <a:solidFill>
                  <a:schemeClr val="accent1">
                    <a:lumMod val="75000"/>
                  </a:schemeClr>
                </a:solidFill>
                <a:ea typeface="+mj-ea"/>
                <a:cs typeface="Arial" panose="020B0604020202020204" pitchFamily="34" charset="0"/>
                <a:sym typeface="Calibri"/>
              </a:rPr>
              <a:t>les professionnels de santé </a:t>
            </a:r>
          </a:p>
          <a:p>
            <a:pPr marL="0" marR="0" lvl="0" indent="0" algn="ctr" defTabSz="914377" rtl="0" eaLnBrk="1" fontAlgn="auto" latinLnBrk="0" hangingPunct="1">
              <a:lnSpc>
                <a:spcPct val="90000"/>
              </a:lnSpc>
              <a:spcBef>
                <a:spcPts val="0"/>
              </a:spcBef>
              <a:spcAft>
                <a:spcPts val="0"/>
              </a:spcAft>
              <a:buClr>
                <a:prstClr val="black"/>
              </a:buClr>
              <a:buSzPts val="2800"/>
              <a:buFontTx/>
              <a:buNone/>
              <a:tabLst/>
              <a:defRPr/>
            </a:pPr>
            <a:endParaRPr kumimoji="0" lang="fr-FR" sz="800" b="1" i="0" u="none" strike="noStrike" kern="0" cap="none" spc="0" normalizeH="0" baseline="0" noProof="0" dirty="0">
              <a:ln>
                <a:noFill/>
              </a:ln>
              <a:solidFill>
                <a:schemeClr val="tx2"/>
              </a:solidFill>
              <a:effectLst/>
              <a:uLnTx/>
              <a:uFillTx/>
              <a:latin typeface="Calibri" panose="020F0502020204030204"/>
              <a:ea typeface="Calibri"/>
              <a:cs typeface="Calibri"/>
              <a:sym typeface="Calibri"/>
            </a:endParaRPr>
          </a:p>
          <a:p>
            <a:pPr marL="0" marR="0" lvl="0" indent="0" algn="ctr" defTabSz="914377" rtl="0" eaLnBrk="1" fontAlgn="auto" latinLnBrk="0" hangingPunct="1">
              <a:lnSpc>
                <a:spcPct val="90000"/>
              </a:lnSpc>
              <a:spcBef>
                <a:spcPts val="0"/>
              </a:spcBef>
              <a:spcAft>
                <a:spcPts val="0"/>
              </a:spcAft>
              <a:buClr>
                <a:prstClr val="black"/>
              </a:buClr>
              <a:buSzPts val="2800"/>
              <a:buFontTx/>
              <a:buNone/>
              <a:tabLst/>
              <a:defRPr/>
            </a:pPr>
            <a:r>
              <a:rPr kumimoji="0" lang="fr-FR" sz="3600" b="1" i="0" u="none" strike="noStrike" kern="0" cap="none" spc="0" normalizeH="0" baseline="0" noProof="0" dirty="0">
                <a:ln>
                  <a:noFill/>
                </a:ln>
                <a:effectLst/>
                <a:uLnTx/>
                <a:uFillTx/>
                <a:ea typeface="Calibri"/>
                <a:cs typeface="Calibri"/>
                <a:sym typeface="Calibri"/>
              </a:rPr>
              <a:t>P</a:t>
            </a:r>
            <a:r>
              <a:rPr kumimoji="0" lang="fr-FR" sz="3200" b="1" i="0" u="none" strike="noStrike" kern="0" cap="none" spc="0" normalizeH="0" baseline="0" noProof="0" dirty="0">
                <a:ln>
                  <a:noFill/>
                </a:ln>
                <a:effectLst/>
                <a:uLnTx/>
                <a:uFillTx/>
                <a:ea typeface="Calibri"/>
                <a:cs typeface="Calibri"/>
                <a:sym typeface="Calibri"/>
              </a:rPr>
              <a:t>lateforme de e-learning: </a:t>
            </a:r>
            <a:r>
              <a:rPr kumimoji="0" lang="fr-FR" sz="3200" b="1" i="0" u="none" strike="noStrike" kern="0" cap="none" spc="0" normalizeH="0" baseline="0" noProof="0" dirty="0">
                <a:ln>
                  <a:noFill/>
                </a:ln>
                <a:solidFill>
                  <a:schemeClr val="accent2"/>
                </a:solidFill>
                <a:effectLst/>
                <a:uLnTx/>
                <a:uFillTx/>
                <a:latin typeface="Calibri" panose="020F0502020204030204"/>
                <a:ea typeface="Calibri"/>
                <a:cs typeface="Calibri"/>
                <a:sym typeface="Calibri"/>
                <a:hlinkClick r:id="rId7">
                  <a:extLst>
                    <a:ext uri="{A12FA001-AC4F-418D-AE19-62706E023703}">
                      <ahyp:hlinkClr xmlns:ahyp="http://schemas.microsoft.com/office/drawing/2018/hyperlinkcolor" val="tx"/>
                    </a:ext>
                  </a:extLst>
                </a:hlinkClick>
              </a:rPr>
              <a:t>https://icope-formation.com/</a:t>
            </a:r>
            <a:r>
              <a:rPr kumimoji="0" lang="fr-FR" sz="3200" b="1" i="0" u="none" strike="noStrike" kern="0" cap="none" spc="0" normalizeH="0" baseline="0" noProof="0" dirty="0">
                <a:ln>
                  <a:noFill/>
                </a:ln>
                <a:solidFill>
                  <a:schemeClr val="accent2"/>
                </a:solidFill>
                <a:effectLst/>
                <a:uLnTx/>
                <a:uFillTx/>
                <a:latin typeface="Calibri" panose="020F0502020204030204"/>
                <a:ea typeface="Calibri"/>
                <a:cs typeface="Calibri"/>
                <a:sym typeface="Calibri"/>
              </a:rPr>
              <a:t> </a:t>
            </a:r>
            <a:endParaRPr kumimoji="0" lang="fr-FR" sz="3200" b="1" i="0" u="none" strike="noStrike" kern="1200" cap="none" spc="0" normalizeH="0" baseline="0" noProof="0" dirty="0">
              <a:ln>
                <a:noFill/>
              </a:ln>
              <a:solidFill>
                <a:schemeClr val="accent2"/>
              </a:solidFill>
              <a:effectLst/>
              <a:uLnTx/>
              <a:uFillTx/>
              <a:latin typeface="Calibri"/>
              <a:ea typeface="Calibri"/>
              <a:cs typeface="Calibri"/>
              <a:sym typeface="Calibri"/>
            </a:endParaRPr>
          </a:p>
          <a:p>
            <a:pPr marL="0" marR="0" lvl="0" indent="0" algn="r" defTabSz="914377" rtl="0" eaLnBrk="1" fontAlgn="auto" latinLnBrk="0" hangingPunct="1">
              <a:lnSpc>
                <a:spcPct val="90000"/>
              </a:lnSpc>
              <a:spcBef>
                <a:spcPts val="0"/>
              </a:spcBef>
              <a:spcAft>
                <a:spcPts val="0"/>
              </a:spcAft>
              <a:buClr>
                <a:prstClr val="black"/>
              </a:buClr>
              <a:buSzPts val="2800"/>
              <a:buFontTx/>
              <a:buNone/>
              <a:tabLst/>
              <a:defRPr/>
            </a:pPr>
            <a:endParaRPr kumimoji="0" sz="3200" b="1" i="0" u="none" strike="noStrike" kern="1200" cap="none" spc="0" normalizeH="0" baseline="0" noProof="0" dirty="0">
              <a:ln>
                <a:noFill/>
              </a:ln>
              <a:solidFill>
                <a:srgbClr val="506F8F"/>
              </a:solidFill>
              <a:effectLst/>
              <a:uLnTx/>
              <a:uFillTx/>
              <a:latin typeface="Calibri"/>
              <a:ea typeface="Calibri"/>
              <a:cs typeface="Calibri"/>
              <a:sym typeface="Calibri"/>
            </a:endParaRPr>
          </a:p>
        </p:txBody>
      </p:sp>
      <p:grpSp>
        <p:nvGrpSpPr>
          <p:cNvPr id="14" name="Groupe 13">
            <a:extLst>
              <a:ext uri="{FF2B5EF4-FFF2-40B4-BE49-F238E27FC236}">
                <a16:creationId xmlns:a16="http://schemas.microsoft.com/office/drawing/2014/main" id="{F046014D-3A28-433F-8C05-8953CB20242E}"/>
              </a:ext>
            </a:extLst>
          </p:cNvPr>
          <p:cNvGrpSpPr/>
          <p:nvPr/>
        </p:nvGrpSpPr>
        <p:grpSpPr>
          <a:xfrm>
            <a:off x="5472206" y="5021988"/>
            <a:ext cx="6285254" cy="1715327"/>
            <a:chOff x="102256" y="644307"/>
            <a:chExt cx="7429616" cy="2619603"/>
          </a:xfrm>
        </p:grpSpPr>
        <p:pic>
          <p:nvPicPr>
            <p:cNvPr id="15" name="Image 14">
              <a:extLst>
                <a:ext uri="{FF2B5EF4-FFF2-40B4-BE49-F238E27FC236}">
                  <a16:creationId xmlns:a16="http://schemas.microsoft.com/office/drawing/2014/main" id="{7C67B8EE-F4B4-44A9-892D-FAFEE351AC82}"/>
                </a:ext>
              </a:extLst>
            </p:cNvPr>
            <p:cNvPicPr>
              <a:picLocks noChangeAspect="1"/>
            </p:cNvPicPr>
            <p:nvPr/>
          </p:nvPicPr>
          <p:blipFill rotWithShape="1">
            <a:blip r:embed="rId8"/>
            <a:srcRect t="38868" r="5937" b="21006"/>
            <a:stretch/>
          </p:blipFill>
          <p:spPr>
            <a:xfrm>
              <a:off x="179177" y="1518063"/>
              <a:ext cx="7275772" cy="1745847"/>
            </a:xfrm>
            <a:prstGeom prst="rect">
              <a:avLst/>
            </a:prstGeom>
            <a:ln>
              <a:noFill/>
            </a:ln>
          </p:spPr>
        </p:pic>
        <p:pic>
          <p:nvPicPr>
            <p:cNvPr id="16" name="Image 15">
              <a:extLst>
                <a:ext uri="{FF2B5EF4-FFF2-40B4-BE49-F238E27FC236}">
                  <a16:creationId xmlns:a16="http://schemas.microsoft.com/office/drawing/2014/main" id="{16E6EC77-D055-4F6E-8C82-C738B7595B77}"/>
                </a:ext>
              </a:extLst>
            </p:cNvPr>
            <p:cNvPicPr>
              <a:picLocks noChangeAspect="1"/>
            </p:cNvPicPr>
            <p:nvPr/>
          </p:nvPicPr>
          <p:blipFill rotWithShape="1">
            <a:blip r:embed="rId8"/>
            <a:srcRect l="12452" t="14088" r="13962" b="75348"/>
            <a:stretch/>
          </p:blipFill>
          <p:spPr>
            <a:xfrm>
              <a:off x="102256" y="644307"/>
              <a:ext cx="7429616" cy="600011"/>
            </a:xfrm>
            <a:prstGeom prst="rect">
              <a:avLst/>
            </a:prstGeom>
          </p:spPr>
        </p:pic>
      </p:grpSp>
    </p:spTree>
    <p:extLst>
      <p:ext uri="{BB962C8B-B14F-4D97-AF65-F5344CB8AC3E}">
        <p14:creationId xmlns:p14="http://schemas.microsoft.com/office/powerpoint/2010/main" val="4250208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06893" y="27591"/>
            <a:ext cx="10242207" cy="1143000"/>
          </a:xfrm>
        </p:spPr>
        <p:txBody>
          <a:bodyPr anchor="ctr">
            <a:normAutofit/>
          </a:bodyPr>
          <a:lstStyle/>
          <a:p>
            <a:r>
              <a:rPr lang="fr-FR" sz="4000" dirty="0">
                <a:solidFill>
                  <a:schemeClr val="accent1">
                    <a:lumMod val="75000"/>
                  </a:schemeClr>
                </a:solidFill>
                <a:latin typeface="+mn-lt"/>
                <a:cs typeface="Arial" panose="020B0604020202020204" pitchFamily="34" charset="0"/>
              </a:rPr>
              <a:t>Vieillissement démographique mondial </a:t>
            </a:r>
          </a:p>
        </p:txBody>
      </p:sp>
      <p:sp>
        <p:nvSpPr>
          <p:cNvPr id="5" name="ZoneTexte 4"/>
          <p:cNvSpPr txBox="1"/>
          <p:nvPr/>
        </p:nvSpPr>
        <p:spPr>
          <a:xfrm>
            <a:off x="2264904" y="5963036"/>
            <a:ext cx="8141873" cy="369332"/>
          </a:xfrm>
          <a:prstGeom prst="rect">
            <a:avLst/>
          </a:prstGeom>
          <a:solidFill>
            <a:schemeClr val="bg1"/>
          </a:solidFill>
          <a:ln>
            <a:noFill/>
            <a:prstDash val="sysDash"/>
          </a:ln>
        </p:spPr>
        <p:txBody>
          <a:bodyPr wrap="square">
            <a:spAutoFit/>
          </a:bodyPr>
          <a:lstStyle/>
          <a:p>
            <a:pPr defTabSz="914400" fontAlgn="auto">
              <a:spcBef>
                <a:spcPts val="0"/>
              </a:spcBef>
              <a:spcAft>
                <a:spcPts val="0"/>
              </a:spcAft>
              <a:defRPr/>
            </a:pPr>
            <a:r>
              <a:rPr lang="fr-FR" b="1" dirty="0">
                <a:solidFill>
                  <a:schemeClr val="accent2">
                    <a:lumMod val="75000"/>
                  </a:schemeClr>
                </a:solidFill>
                <a:latin typeface="Calibri" panose="020F0502020204030204"/>
                <a:ea typeface="+mn-ea"/>
              </a:rPr>
              <a:t>En 2050, 2 milliards de PA de 60 ans et plus attendus (contre 900 millions en 2015)</a:t>
            </a:r>
          </a:p>
        </p:txBody>
      </p:sp>
      <p:grpSp>
        <p:nvGrpSpPr>
          <p:cNvPr id="10" name="Grouper 9"/>
          <p:cNvGrpSpPr/>
          <p:nvPr/>
        </p:nvGrpSpPr>
        <p:grpSpPr>
          <a:xfrm>
            <a:off x="2219910" y="1060077"/>
            <a:ext cx="7839678" cy="4910218"/>
            <a:chOff x="2219910" y="1027087"/>
            <a:chExt cx="7839678" cy="4910218"/>
          </a:xfrm>
        </p:grpSpPr>
        <p:pic>
          <p:nvPicPr>
            <p:cNvPr id="7" name="Picture 2" descr="C:\Users\beardj\AppData\Local\Microsoft\Windows\Temporary Internet Files\Content.Outlook\PH00TTDD\Global_ageing_population_60plus_2050.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2733" b="17232"/>
            <a:stretch/>
          </p:blipFill>
          <p:spPr bwMode="auto">
            <a:xfrm>
              <a:off x="2219910" y="1390506"/>
              <a:ext cx="7839678" cy="4546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ZoneTexte 5"/>
            <p:cNvSpPr txBox="1"/>
            <p:nvPr/>
          </p:nvSpPr>
          <p:spPr>
            <a:xfrm>
              <a:off x="2418742" y="1027087"/>
              <a:ext cx="7347331" cy="430887"/>
            </a:xfrm>
            <a:prstGeom prst="rect">
              <a:avLst/>
            </a:prstGeom>
            <a:solidFill>
              <a:schemeClr val="tx2">
                <a:lumMod val="20000"/>
                <a:lumOff val="80000"/>
              </a:schemeClr>
            </a:solidFill>
            <a:ln w="76200">
              <a:solidFill>
                <a:schemeClr val="tx2">
                  <a:lumMod val="20000"/>
                  <a:lumOff val="80000"/>
                </a:schemeClr>
              </a:solidFill>
            </a:ln>
          </p:spPr>
          <p:txBody>
            <a:bodyPr wrap="square">
              <a:spAutoFit/>
            </a:bodyPr>
            <a:lstStyle/>
            <a:p>
              <a:pPr algn="ctr" defTabSz="914400" fontAlgn="auto">
                <a:spcBef>
                  <a:spcPts val="0"/>
                </a:spcBef>
                <a:spcAft>
                  <a:spcPts val="0"/>
                </a:spcAft>
                <a:defRPr/>
              </a:pPr>
              <a:r>
                <a:rPr lang="fr-FR" sz="2200" b="1" dirty="0">
                  <a:latin typeface="Calibri" panose="020F0502020204030204"/>
                  <a:ea typeface="+mn-ea"/>
                </a:rPr>
                <a:t>Estimation de la population âgée de 60 ans et plus (2050)</a:t>
              </a:r>
            </a:p>
          </p:txBody>
        </p:sp>
      </p:grpSp>
      <p:sp>
        <p:nvSpPr>
          <p:cNvPr id="3" name="Rectangle 2"/>
          <p:cNvSpPr/>
          <p:nvPr/>
        </p:nvSpPr>
        <p:spPr>
          <a:xfrm>
            <a:off x="7149199" y="5378022"/>
            <a:ext cx="4699901" cy="413337"/>
          </a:xfrm>
          <a:prstGeom prst="rect">
            <a:avLst/>
          </a:prstGeom>
          <a:solidFill>
            <a:schemeClr val="accent2">
              <a:lumMod val="75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dirty="0"/>
              <a:t>Risque prévisible : la Dépendance </a:t>
            </a:r>
          </a:p>
        </p:txBody>
      </p:sp>
      <p:sp>
        <p:nvSpPr>
          <p:cNvPr id="8" name="ZoneTexte 7"/>
          <p:cNvSpPr txBox="1"/>
          <p:nvPr/>
        </p:nvSpPr>
        <p:spPr>
          <a:xfrm>
            <a:off x="3138311" y="1598381"/>
            <a:ext cx="880620" cy="430887"/>
          </a:xfrm>
          <a:prstGeom prst="rect">
            <a:avLst/>
          </a:prstGeom>
          <a:noFill/>
        </p:spPr>
        <p:txBody>
          <a:bodyPr wrap="none" rtlCol="0">
            <a:spAutoFit/>
          </a:bodyPr>
          <a:lstStyle/>
          <a:p>
            <a:r>
              <a:rPr lang="fr-FR" sz="2200" b="1" u="sng" dirty="0"/>
              <a:t>&gt;</a:t>
            </a:r>
            <a:r>
              <a:rPr lang="fr-FR" sz="2200" b="1" dirty="0"/>
              <a:t> 30%</a:t>
            </a:r>
          </a:p>
        </p:txBody>
      </p:sp>
      <p:sp>
        <p:nvSpPr>
          <p:cNvPr id="9" name="Rectangle 8"/>
          <p:cNvSpPr/>
          <p:nvPr/>
        </p:nvSpPr>
        <p:spPr>
          <a:xfrm>
            <a:off x="2519093" y="1687868"/>
            <a:ext cx="524763" cy="251910"/>
          </a:xfrm>
          <a:prstGeom prst="rect">
            <a:avLst/>
          </a:prstGeom>
          <a:solidFill>
            <a:srgbClr val="0000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479498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3512" y="1844825"/>
            <a:ext cx="8784976" cy="830997"/>
          </a:xfrm>
          <a:prstGeom prst="rect">
            <a:avLst/>
          </a:prstGeom>
        </p:spPr>
        <p:txBody>
          <a:bodyPr wrap="square">
            <a:spAutoFit/>
          </a:bodyPr>
          <a:lstStyle/>
          <a:p>
            <a:pPr algn="ctr"/>
            <a:r>
              <a:rPr lang="fr-FR" sz="4800" b="1" dirty="0">
                <a:solidFill>
                  <a:schemeClr val="accent4"/>
                </a:solidFill>
              </a:rPr>
              <a:t>ICOPE quelques chiffres </a:t>
            </a:r>
            <a:r>
              <a:rPr lang="mr-IN" sz="4800" b="1" dirty="0">
                <a:solidFill>
                  <a:schemeClr val="accent4"/>
                </a:solidFill>
              </a:rPr>
              <a:t>…</a:t>
            </a:r>
            <a:r>
              <a:rPr lang="fr-FR" sz="4800" b="1" dirty="0">
                <a:solidFill>
                  <a:schemeClr val="accent4"/>
                </a:solidFill>
              </a:rPr>
              <a:t>  </a:t>
            </a:r>
          </a:p>
        </p:txBody>
      </p:sp>
      <p:pic>
        <p:nvPicPr>
          <p:cNvPr id="11" name="Image 10"/>
          <p:cNvPicPr>
            <a:picLocks noChangeAspect="1"/>
          </p:cNvPicPr>
          <p:nvPr/>
        </p:nvPicPr>
        <p:blipFill>
          <a:blip r:embed="rId3" cstate="print">
            <a:biLevel thresh="75000"/>
            <a:extLst>
              <a:ext uri="{28A0092B-C50C-407E-A947-70E740481C1C}">
                <a14:useLocalDpi xmlns:a14="http://schemas.microsoft.com/office/drawing/2010/main"/>
              </a:ext>
            </a:extLst>
          </a:blip>
          <a:stretch>
            <a:fillRect/>
          </a:stretch>
        </p:blipFill>
        <p:spPr>
          <a:xfrm>
            <a:off x="7896202" y="6309320"/>
            <a:ext cx="1989695" cy="504056"/>
          </a:xfrm>
          <a:prstGeom prst="rect">
            <a:avLst/>
          </a:prstGeom>
        </p:spPr>
      </p:pic>
    </p:spTree>
    <p:extLst>
      <p:ext uri="{BB962C8B-B14F-4D97-AF65-F5344CB8AC3E}">
        <p14:creationId xmlns:p14="http://schemas.microsoft.com/office/powerpoint/2010/main" val="1793363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Graphique 18">
            <a:extLst>
              <a:ext uri="{FF2B5EF4-FFF2-40B4-BE49-F238E27FC236}">
                <a16:creationId xmlns:a16="http://schemas.microsoft.com/office/drawing/2014/main" id="{6621E2EF-F2C7-421B-A5D2-11BA4DA4F01C}"/>
              </a:ext>
            </a:extLst>
          </p:cNvPr>
          <p:cNvGraphicFramePr>
            <a:graphicFrameLocks/>
          </p:cNvGraphicFramePr>
          <p:nvPr/>
        </p:nvGraphicFramePr>
        <p:xfrm>
          <a:off x="504257" y="3691155"/>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Graphique 17">
            <a:extLst>
              <a:ext uri="{FF2B5EF4-FFF2-40B4-BE49-F238E27FC236}">
                <a16:creationId xmlns:a16="http://schemas.microsoft.com/office/drawing/2014/main" id="{7F932A97-F65D-4B45-B5DC-FD135312DBDB}"/>
              </a:ext>
            </a:extLst>
          </p:cNvPr>
          <p:cNvGraphicFramePr>
            <a:graphicFrameLocks/>
          </p:cNvGraphicFramePr>
          <p:nvPr/>
        </p:nvGraphicFramePr>
        <p:xfrm>
          <a:off x="7205725" y="3809387"/>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re 1"/>
          <p:cNvSpPr>
            <a:spLocks noGrp="1"/>
          </p:cNvSpPr>
          <p:nvPr>
            <p:ph type="title"/>
          </p:nvPr>
        </p:nvSpPr>
        <p:spPr>
          <a:xfrm>
            <a:off x="256374" y="25521"/>
            <a:ext cx="11461654" cy="830997"/>
          </a:xfrm>
        </p:spPr>
        <p:txBody>
          <a:bodyPr>
            <a:normAutofit/>
          </a:bodyPr>
          <a:lstStyle/>
          <a:p>
            <a:pPr algn="ctr"/>
            <a:r>
              <a:rPr lang="fr-FR" sz="3200" b="1" dirty="0">
                <a:latin typeface="Calibri" panose="020F0502020204030204" pitchFamily="34" charset="0"/>
                <a:cs typeface="Calibri" panose="020F0502020204030204" pitchFamily="34" charset="0"/>
              </a:rPr>
              <a:t>Données ICOPE MONITOR du 01/01/2019 au </a:t>
            </a:r>
            <a:r>
              <a:rPr lang="fr-FR" sz="3200" dirty="0">
                <a:latin typeface="Calibri" panose="020F0502020204030204" pitchFamily="34" charset="0"/>
                <a:cs typeface="Calibri" panose="020F0502020204030204" pitchFamily="34" charset="0"/>
              </a:rPr>
              <a:t>23/01</a:t>
            </a:r>
            <a:r>
              <a:rPr lang="fr-FR" sz="3200" b="1" dirty="0">
                <a:latin typeface="Calibri" panose="020F0502020204030204" pitchFamily="34" charset="0"/>
                <a:cs typeface="Calibri" panose="020F0502020204030204" pitchFamily="34" charset="0"/>
              </a:rPr>
              <a:t>/2024</a:t>
            </a:r>
          </a:p>
        </p:txBody>
      </p:sp>
      <p:sp>
        <p:nvSpPr>
          <p:cNvPr id="4" name="Espace réservé du contenu 3"/>
          <p:cNvSpPr>
            <a:spLocks noGrp="1"/>
          </p:cNvSpPr>
          <p:nvPr>
            <p:ph idx="1"/>
          </p:nvPr>
        </p:nvSpPr>
        <p:spPr>
          <a:xfrm>
            <a:off x="364638" y="1305476"/>
            <a:ext cx="5541212" cy="2385680"/>
          </a:xfrm>
          <a:ln w="28575" cmpd="sng">
            <a:solidFill>
              <a:schemeClr val="accent1"/>
            </a:solidFill>
          </a:ln>
        </p:spPr>
        <p:txBody>
          <a:bodyPr>
            <a:noAutofit/>
          </a:bodyPr>
          <a:lstStyle/>
          <a:p>
            <a:endParaRPr lang="fr-FR" sz="2000" dirty="0"/>
          </a:p>
          <a:p>
            <a:pPr marL="228600" lvl="0" indent="-228600" eaLnBrk="1" fontAlgn="auto" hangingPunct="1">
              <a:lnSpc>
                <a:spcPct val="80000"/>
              </a:lnSpc>
              <a:spcBef>
                <a:spcPts val="1000"/>
              </a:spcBef>
              <a:spcAft>
                <a:spcPts val="0"/>
              </a:spcAft>
              <a:buClr>
                <a:srgbClr val="ED7D31"/>
              </a:buClr>
              <a:buSzTx/>
              <a:buFont typeface="Arial" panose="020B0604020202020204" pitchFamily="34" charset="0"/>
              <a:buChar char="•"/>
              <a:defRPr/>
            </a:pPr>
            <a:r>
              <a:rPr lang="fr-FR" sz="2000" kern="1200" dirty="0">
                <a:solidFill>
                  <a:srgbClr val="506F8F"/>
                </a:solidFill>
                <a:latin typeface="Calibri" panose="020F0502020204030204"/>
              </a:rPr>
              <a:t>Nb de participants au programme ICOPE: </a:t>
            </a:r>
            <a:r>
              <a:rPr lang="fr-FR" sz="2000" b="1" kern="1200" dirty="0">
                <a:solidFill>
                  <a:schemeClr val="accent1"/>
                </a:solidFill>
                <a:latin typeface="Calibri" panose="020F0502020204030204"/>
              </a:rPr>
              <a:t>47 819</a:t>
            </a:r>
          </a:p>
          <a:p>
            <a:pPr marL="228600" lvl="0" indent="-228600" eaLnBrk="1" fontAlgn="auto" hangingPunct="1">
              <a:lnSpc>
                <a:spcPct val="80000"/>
              </a:lnSpc>
              <a:spcBef>
                <a:spcPts val="1000"/>
              </a:spcBef>
              <a:spcAft>
                <a:spcPts val="0"/>
              </a:spcAft>
              <a:buClr>
                <a:srgbClr val="ED7D31"/>
              </a:buClr>
              <a:buSzTx/>
              <a:buFont typeface="Arial" panose="020B0604020202020204" pitchFamily="34" charset="0"/>
              <a:buChar char="•"/>
              <a:defRPr/>
            </a:pPr>
            <a:r>
              <a:rPr lang="fr-FR" sz="2000" kern="1200" dirty="0">
                <a:solidFill>
                  <a:srgbClr val="506F8F"/>
                </a:solidFill>
                <a:latin typeface="Calibri" panose="020F0502020204030204"/>
              </a:rPr>
              <a:t>Nb de Etape1: </a:t>
            </a:r>
            <a:r>
              <a:rPr lang="fr-FR" sz="2000" b="1" kern="1200" dirty="0">
                <a:solidFill>
                  <a:schemeClr val="accent1"/>
                </a:solidFill>
                <a:latin typeface="Calibri" panose="020F0502020204030204"/>
              </a:rPr>
              <a:t>79 816 </a:t>
            </a:r>
            <a:r>
              <a:rPr lang="fr-FR" sz="2000" kern="1200" dirty="0">
                <a:solidFill>
                  <a:schemeClr val="accent1"/>
                </a:solidFill>
                <a:latin typeface="Calibri" panose="020F0502020204030204"/>
              </a:rPr>
              <a:t>(16 974 auto-évaluations)</a:t>
            </a:r>
          </a:p>
          <a:p>
            <a:pPr marL="228600" lvl="0" indent="-228600" eaLnBrk="1" fontAlgn="auto" hangingPunct="1">
              <a:lnSpc>
                <a:spcPct val="80000"/>
              </a:lnSpc>
              <a:spcBef>
                <a:spcPts val="1000"/>
              </a:spcBef>
              <a:spcAft>
                <a:spcPts val="0"/>
              </a:spcAft>
              <a:buClr>
                <a:srgbClr val="ED7D31"/>
              </a:buClr>
              <a:buSzTx/>
              <a:buFont typeface="Arial" panose="020B0604020202020204" pitchFamily="34" charset="0"/>
              <a:buChar char="•"/>
              <a:defRPr/>
            </a:pPr>
            <a:r>
              <a:rPr lang="fr-FR" sz="2000" kern="1200" dirty="0">
                <a:solidFill>
                  <a:srgbClr val="506F8F"/>
                </a:solidFill>
                <a:latin typeface="Calibri" panose="020F0502020204030204"/>
              </a:rPr>
              <a:t>Nb de professionnels: </a:t>
            </a:r>
            <a:r>
              <a:rPr lang="fr-FR" sz="2000" b="1" dirty="0">
                <a:solidFill>
                  <a:schemeClr val="accent1"/>
                </a:solidFill>
                <a:latin typeface="Calibri" panose="020F0502020204030204"/>
              </a:rPr>
              <a:t>10 600</a:t>
            </a:r>
            <a:endParaRPr lang="fr-FR" sz="2000" b="1" kern="1200" dirty="0">
              <a:solidFill>
                <a:schemeClr val="accent1"/>
              </a:solidFill>
              <a:latin typeface="Calibri" panose="020F0502020204030204"/>
            </a:endParaRPr>
          </a:p>
          <a:p>
            <a:pPr marL="228600" lvl="0" indent="-228600" eaLnBrk="1" fontAlgn="auto" hangingPunct="1">
              <a:lnSpc>
                <a:spcPct val="80000"/>
              </a:lnSpc>
              <a:spcBef>
                <a:spcPts val="1000"/>
              </a:spcBef>
              <a:spcAft>
                <a:spcPts val="0"/>
              </a:spcAft>
              <a:buClr>
                <a:srgbClr val="ED7D31"/>
              </a:buClr>
              <a:buSzTx/>
              <a:buFont typeface="Arial" panose="020B0604020202020204" pitchFamily="34" charset="0"/>
              <a:buChar char="•"/>
              <a:defRPr/>
            </a:pPr>
            <a:r>
              <a:rPr lang="fr-FR" sz="2000" kern="1200" dirty="0">
                <a:solidFill>
                  <a:srgbClr val="506F8F"/>
                </a:solidFill>
                <a:latin typeface="Calibri" panose="020F0502020204030204"/>
              </a:rPr>
              <a:t>Nb de Etape2 liée à l’Etape1: </a:t>
            </a:r>
            <a:r>
              <a:rPr lang="fr-FR" sz="2000" b="1" dirty="0">
                <a:solidFill>
                  <a:schemeClr val="accent1"/>
                </a:solidFill>
                <a:latin typeface="Calibri" panose="020F0502020204030204"/>
              </a:rPr>
              <a:t>5 885</a:t>
            </a:r>
            <a:endParaRPr lang="fr-FR" sz="2000" b="1" kern="1200" dirty="0">
              <a:solidFill>
                <a:schemeClr val="accent1"/>
              </a:solidFill>
              <a:latin typeface="Calibri" panose="020F0502020204030204"/>
            </a:endParaRPr>
          </a:p>
        </p:txBody>
      </p:sp>
      <p:grpSp>
        <p:nvGrpSpPr>
          <p:cNvPr id="8" name="Grouper 7"/>
          <p:cNvGrpSpPr/>
          <p:nvPr/>
        </p:nvGrpSpPr>
        <p:grpSpPr>
          <a:xfrm>
            <a:off x="6385241" y="1288206"/>
            <a:ext cx="5442121" cy="2402949"/>
            <a:chOff x="6573759" y="1148805"/>
            <a:chExt cx="5442121" cy="2402949"/>
          </a:xfrm>
        </p:grpSpPr>
        <p:sp>
          <p:nvSpPr>
            <p:cNvPr id="12" name="Espace réservé du contenu 3"/>
            <p:cNvSpPr txBox="1">
              <a:spLocks/>
            </p:cNvSpPr>
            <p:nvPr/>
          </p:nvSpPr>
          <p:spPr>
            <a:xfrm>
              <a:off x="6573760" y="1148805"/>
              <a:ext cx="5428154" cy="2402949"/>
            </a:xfrm>
            <a:prstGeom prst="rect">
              <a:avLst/>
            </a:prstGeom>
            <a:ln w="28575" cmpd="sng">
              <a:solidFill>
                <a:srgbClr val="EF7E7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80000"/>
                </a:lnSpc>
                <a:spcBef>
                  <a:spcPts val="1000"/>
                </a:spcBef>
                <a:spcAft>
                  <a:spcPts val="0"/>
                </a:spcAft>
                <a:buClr>
                  <a:srgbClr val="ED7D31"/>
                </a:buClr>
                <a:buSzTx/>
                <a:buFont typeface="Arial" panose="020B0604020202020204" pitchFamily="34" charset="0"/>
                <a:buChar char="•"/>
                <a:tabLst/>
                <a:defRPr/>
              </a:pPr>
              <a:r>
                <a:rPr kumimoji="0" lang="fr-FR" sz="2000" b="0" i="0" u="none" strike="noStrike" kern="1200" cap="none" spc="0" normalizeH="0" baseline="0" noProof="0" dirty="0">
                  <a:ln>
                    <a:noFill/>
                  </a:ln>
                  <a:solidFill>
                    <a:srgbClr val="506F8F"/>
                  </a:solidFill>
                  <a:effectLst/>
                  <a:uLnTx/>
                  <a:uFillTx/>
                  <a:latin typeface="Calibri" panose="020F0502020204030204"/>
                  <a:ea typeface="+mn-ea"/>
                  <a:cs typeface="+mn-cs"/>
                </a:rPr>
                <a:t>Nb de participants au programme ICOPE: </a:t>
              </a:r>
              <a:r>
                <a:rPr lang="fr-FR" sz="2000" b="1" dirty="0">
                  <a:solidFill>
                    <a:srgbClr val="EF7E70"/>
                  </a:solidFill>
                  <a:latin typeface="Calibri" panose="020F0502020204030204"/>
                </a:rPr>
                <a:t>30 782</a:t>
              </a:r>
              <a:endParaRPr kumimoji="0" lang="fr-FR" sz="2000" b="1" i="0" u="none" strike="noStrike" kern="1200" cap="none" spc="0" normalizeH="0" baseline="0" noProof="0" dirty="0">
                <a:ln>
                  <a:noFill/>
                </a:ln>
                <a:solidFill>
                  <a:srgbClr val="EF7E70"/>
                </a:solidFill>
                <a:effectLst/>
                <a:uLnTx/>
                <a:uFillTx/>
                <a:latin typeface="Calibri" panose="020F0502020204030204"/>
                <a:ea typeface="+mn-ea"/>
                <a:cs typeface="+mn-cs"/>
              </a:endParaRPr>
            </a:p>
            <a:p>
              <a:pPr marL="228600" marR="0" lvl="0" indent="-228600" algn="l" defTabSz="914400" rtl="0" eaLnBrk="1" fontAlgn="auto" latinLnBrk="0" hangingPunct="1">
                <a:lnSpc>
                  <a:spcPct val="80000"/>
                </a:lnSpc>
                <a:spcBef>
                  <a:spcPts val="1000"/>
                </a:spcBef>
                <a:spcAft>
                  <a:spcPts val="0"/>
                </a:spcAft>
                <a:buClr>
                  <a:srgbClr val="ED7D31"/>
                </a:buClr>
                <a:buSzTx/>
                <a:buFont typeface="Arial" panose="020B0604020202020204" pitchFamily="34" charset="0"/>
                <a:buChar char="•"/>
                <a:tabLst/>
                <a:defRPr/>
              </a:pPr>
              <a:r>
                <a:rPr kumimoji="0" lang="fr-FR" sz="2000" b="0" i="0" u="none" strike="noStrike" kern="1200" cap="none" spc="0" normalizeH="0" baseline="0" noProof="0" dirty="0">
                  <a:ln>
                    <a:noFill/>
                  </a:ln>
                  <a:solidFill>
                    <a:srgbClr val="506F8F"/>
                  </a:solidFill>
                  <a:effectLst/>
                  <a:uLnTx/>
                  <a:uFillTx/>
                  <a:latin typeface="Calibri" panose="020F0502020204030204"/>
                  <a:ea typeface="+mn-ea"/>
                  <a:cs typeface="+mn-cs"/>
                </a:rPr>
                <a:t>Nb de Etape1: </a:t>
              </a:r>
              <a:r>
                <a:rPr kumimoji="0" lang="fr-FR" sz="2000" b="1" i="0" u="none" strike="noStrike" kern="1200" cap="none" spc="0" normalizeH="0" baseline="0" noProof="0" dirty="0">
                  <a:ln>
                    <a:noFill/>
                  </a:ln>
                  <a:solidFill>
                    <a:srgbClr val="EF7E70"/>
                  </a:solidFill>
                  <a:effectLst/>
                  <a:uLnTx/>
                  <a:uFillTx/>
                  <a:latin typeface="Calibri" panose="020F0502020204030204"/>
                  <a:ea typeface="+mn-ea"/>
                  <a:cs typeface="+mn-cs"/>
                </a:rPr>
                <a:t>538 682 </a:t>
              </a:r>
              <a:r>
                <a:rPr kumimoji="0" lang="fr-FR" sz="2000" b="0" i="0" u="none" strike="noStrike" kern="1200" cap="none" spc="0" normalizeH="0" baseline="0" noProof="0" dirty="0">
                  <a:ln>
                    <a:noFill/>
                  </a:ln>
                  <a:solidFill>
                    <a:srgbClr val="EF7E70"/>
                  </a:solidFill>
                  <a:effectLst/>
                  <a:uLnTx/>
                  <a:uFillTx/>
                  <a:latin typeface="Calibri" panose="020F0502020204030204"/>
                  <a:ea typeface="+mn-ea"/>
                  <a:cs typeface="+mn-cs"/>
                </a:rPr>
                <a:t>(11 905 auto-évaluations)</a:t>
              </a:r>
              <a:endParaRPr kumimoji="0" lang="fr-FR" sz="2000" b="1" i="0" u="none" strike="noStrike" kern="1200" cap="none" spc="0" normalizeH="0" baseline="0" noProof="0" dirty="0">
                <a:ln>
                  <a:noFill/>
                </a:ln>
                <a:solidFill>
                  <a:srgbClr val="EF7E70"/>
                </a:solidFill>
                <a:effectLst/>
                <a:uLnTx/>
                <a:uFillTx/>
                <a:latin typeface="Calibri" panose="020F0502020204030204"/>
                <a:ea typeface="+mn-ea"/>
                <a:cs typeface="+mn-cs"/>
              </a:endParaRPr>
            </a:p>
            <a:p>
              <a:pPr marL="217752" marR="0" lvl="0" indent="-217752" algn="l" defTabSz="871005" rtl="0" eaLnBrk="1" fontAlgn="auto" latinLnBrk="0" hangingPunct="1">
                <a:lnSpc>
                  <a:spcPct val="80000"/>
                </a:lnSpc>
                <a:spcBef>
                  <a:spcPts val="952"/>
                </a:spcBef>
                <a:spcAft>
                  <a:spcPts val="0"/>
                </a:spcAft>
                <a:buClr>
                  <a:srgbClr val="ED7D31"/>
                </a:buClr>
                <a:buSzTx/>
                <a:buFont typeface="Arial" panose="020B0604020202020204" pitchFamily="34" charset="0"/>
                <a:buChar char="•"/>
                <a:tabLst/>
                <a:defRPr/>
              </a:pPr>
              <a:r>
                <a:rPr kumimoji="0" lang="fr-FR" sz="2000" b="0" i="0" u="none" strike="noStrike" kern="1200" cap="none" spc="0" normalizeH="0" baseline="0" noProof="0" dirty="0">
                  <a:ln>
                    <a:noFill/>
                  </a:ln>
                  <a:solidFill>
                    <a:srgbClr val="506F8F"/>
                  </a:solidFill>
                  <a:effectLst/>
                  <a:uLnTx/>
                  <a:uFillTx/>
                  <a:latin typeface="Calibri" panose="020F0502020204030204"/>
                  <a:ea typeface="+mn-ea"/>
                  <a:cs typeface="+mn-cs"/>
                  <a:sym typeface="Arial"/>
                </a:rPr>
                <a:t>Nb de professionnels: </a:t>
              </a:r>
              <a:r>
                <a:rPr kumimoji="0" lang="fr-FR" sz="2000" b="1" i="0" u="none" strike="noStrike" kern="1200" cap="none" spc="0" normalizeH="0" baseline="0" noProof="0" dirty="0">
                  <a:ln>
                    <a:noFill/>
                  </a:ln>
                  <a:solidFill>
                    <a:srgbClr val="EF7E70"/>
                  </a:solidFill>
                  <a:effectLst/>
                  <a:uLnTx/>
                  <a:uFillTx/>
                  <a:latin typeface="Calibri" panose="020F0502020204030204"/>
                  <a:ea typeface="+mn-ea"/>
                  <a:cs typeface="+mn-cs"/>
                  <a:sym typeface="Arial"/>
                </a:rPr>
                <a:t>4 </a:t>
              </a:r>
              <a:r>
                <a:rPr lang="fr-FR" sz="2000" b="1" dirty="0">
                  <a:solidFill>
                    <a:srgbClr val="EF7E70"/>
                  </a:solidFill>
                  <a:latin typeface="Calibri" panose="020F0502020204030204"/>
                  <a:sym typeface="Arial"/>
                </a:rPr>
                <a:t>627</a:t>
              </a:r>
              <a:endParaRPr kumimoji="0" lang="fr-FR" sz="2000" b="1" i="0" u="none" strike="noStrike" kern="1200" cap="none" spc="0" normalizeH="0" baseline="0" noProof="0" dirty="0">
                <a:ln>
                  <a:noFill/>
                </a:ln>
                <a:solidFill>
                  <a:srgbClr val="EF7E70"/>
                </a:solidFill>
                <a:effectLst/>
                <a:uLnTx/>
                <a:uFillTx/>
                <a:latin typeface="Calibri" panose="020F0502020204030204"/>
                <a:ea typeface="+mn-ea"/>
                <a:cs typeface="+mn-cs"/>
                <a:sym typeface="Arial"/>
              </a:endParaRPr>
            </a:p>
            <a:p>
              <a:pPr marL="217752" marR="0" lvl="0" indent="-217752" algn="l" defTabSz="871005" rtl="0" eaLnBrk="1" fontAlgn="auto" latinLnBrk="0" hangingPunct="1">
                <a:lnSpc>
                  <a:spcPct val="80000"/>
                </a:lnSpc>
                <a:spcBef>
                  <a:spcPts val="952"/>
                </a:spcBef>
                <a:spcAft>
                  <a:spcPts val="0"/>
                </a:spcAft>
                <a:buClr>
                  <a:srgbClr val="ED7D31"/>
                </a:buClr>
                <a:buSzTx/>
                <a:buFont typeface="Arial" panose="020B0604020202020204" pitchFamily="34" charset="0"/>
                <a:buChar char="•"/>
                <a:tabLst/>
                <a:defRPr/>
              </a:pPr>
              <a:r>
                <a:rPr kumimoji="0" lang="fr-FR" sz="2000" b="0" i="0" u="none" strike="noStrike" kern="1200" cap="none" spc="0" normalizeH="0" baseline="0" noProof="0" dirty="0">
                  <a:ln>
                    <a:noFill/>
                  </a:ln>
                  <a:solidFill>
                    <a:srgbClr val="506F8F"/>
                  </a:solidFill>
                  <a:effectLst/>
                  <a:uLnTx/>
                  <a:uFillTx/>
                  <a:latin typeface="Calibri" panose="020F0502020204030204"/>
                  <a:ea typeface="+mn-ea"/>
                  <a:cs typeface="+mn-cs"/>
                  <a:sym typeface="Arial"/>
                </a:rPr>
                <a:t>Nb de Etape2 liée à l’Etape1:</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a:t>
              </a:r>
              <a:r>
                <a:rPr kumimoji="0" lang="fr-FR" sz="2000" b="1" i="0" u="none" strike="noStrike" kern="1200" cap="none" spc="0" normalizeH="0" baseline="0" noProof="0" dirty="0">
                  <a:ln>
                    <a:noFill/>
                  </a:ln>
                  <a:solidFill>
                    <a:srgbClr val="EF7E70"/>
                  </a:solidFill>
                  <a:effectLst/>
                  <a:uLnTx/>
                  <a:uFillTx/>
                  <a:latin typeface="Calibri" panose="020F0502020204030204"/>
                  <a:ea typeface="+mn-ea"/>
                  <a:cs typeface="+mn-cs"/>
                  <a:sym typeface="Arial"/>
                </a:rPr>
                <a:t>4 351</a:t>
              </a:r>
            </a:p>
          </p:txBody>
        </p:sp>
        <p:sp>
          <p:nvSpPr>
            <p:cNvPr id="7" name="Rectangle 6"/>
            <p:cNvSpPr/>
            <p:nvPr/>
          </p:nvSpPr>
          <p:spPr>
            <a:xfrm>
              <a:off x="6573759" y="1148805"/>
              <a:ext cx="5442121" cy="375472"/>
            </a:xfrm>
            <a:prstGeom prst="rect">
              <a:avLst/>
            </a:prstGeom>
            <a:solidFill>
              <a:srgbClr val="EF7E70"/>
            </a:solidFill>
            <a:ln>
              <a:solidFill>
                <a:srgbClr val="EF7E7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alibri" panose="020F0502020204030204"/>
                  <a:ea typeface="+mn-ea"/>
                  <a:cs typeface="+mn-cs"/>
                </a:rPr>
                <a:t>OCCITANIE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sp>
        <p:nvSpPr>
          <p:cNvPr id="16" name="Rectangle 15"/>
          <p:cNvSpPr/>
          <p:nvPr/>
        </p:nvSpPr>
        <p:spPr>
          <a:xfrm>
            <a:off x="364639" y="1305476"/>
            <a:ext cx="5541212" cy="345860"/>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white"/>
                </a:solidFill>
                <a:effectLst/>
                <a:uLnTx/>
                <a:uFillTx/>
                <a:latin typeface="Calibri" panose="020F0502020204030204"/>
                <a:ea typeface="+mn-ea"/>
                <a:cs typeface="+mn-cs"/>
              </a:rPr>
              <a:t>NATIONAL</a:t>
            </a:r>
          </a:p>
        </p:txBody>
      </p:sp>
      <p:sp>
        <p:nvSpPr>
          <p:cNvPr id="11" name="ZoneTexte 10"/>
          <p:cNvSpPr txBox="1"/>
          <p:nvPr/>
        </p:nvSpPr>
        <p:spPr>
          <a:xfrm>
            <a:off x="4181385" y="4512853"/>
            <a:ext cx="3919214"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06F8F"/>
                </a:solidFill>
                <a:effectLst/>
                <a:uLnTx/>
                <a:uFillTx/>
                <a:latin typeface="Calibri" panose="020F0502020204030204"/>
                <a:ea typeface="+mn-ea"/>
                <a:cs typeface="+mn-cs"/>
              </a:rPr>
              <a:t>Nb de questionnaires Etape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06F8F"/>
                </a:solidFill>
                <a:effectLst/>
                <a:uLnTx/>
                <a:uFillTx/>
                <a:latin typeface="Calibri" panose="020F0502020204030204"/>
                <a:ea typeface="+mn-ea"/>
                <a:cs typeface="+mn-cs"/>
              </a:rPr>
              <a:t>et type de suivi</a:t>
            </a:r>
          </a:p>
        </p:txBody>
      </p:sp>
      <p:sp>
        <p:nvSpPr>
          <p:cNvPr id="14" name="ZoneTexte 13"/>
          <p:cNvSpPr txBox="1"/>
          <p:nvPr/>
        </p:nvSpPr>
        <p:spPr>
          <a:xfrm>
            <a:off x="8479654" y="4513783"/>
            <a:ext cx="101207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Suivi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25 </a:t>
            </a:r>
            <a:r>
              <a:rPr lang="fr-FR" b="1" dirty="0">
                <a:solidFill>
                  <a:prstClr val="white"/>
                </a:solidFill>
                <a:latin typeface="Calibri" panose="020F0502020204030204"/>
              </a:rPr>
              <a:t>900</a:t>
            </a:r>
            <a:endPar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(47,5%)</a:t>
            </a:r>
          </a:p>
        </p:txBody>
      </p:sp>
      <p:sp>
        <p:nvSpPr>
          <p:cNvPr id="15" name="ZoneTexte 14"/>
          <p:cNvSpPr txBox="1"/>
          <p:nvPr/>
        </p:nvSpPr>
        <p:spPr>
          <a:xfrm>
            <a:off x="9622655" y="4513783"/>
            <a:ext cx="101207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Initiale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prstClr val="white"/>
                </a:solidFill>
                <a:latin typeface="Calibri" panose="020F0502020204030204"/>
              </a:rPr>
              <a:t>30 782</a:t>
            </a:r>
            <a:endPar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(52.5%)</a:t>
            </a:r>
          </a:p>
        </p:txBody>
      </p:sp>
      <p:grpSp>
        <p:nvGrpSpPr>
          <p:cNvPr id="20" name="Grouper 22">
            <a:extLst>
              <a:ext uri="{FF2B5EF4-FFF2-40B4-BE49-F238E27FC236}">
                <a16:creationId xmlns:a16="http://schemas.microsoft.com/office/drawing/2014/main" id="{79948D09-6286-4263-9258-7B5E8E328696}"/>
              </a:ext>
            </a:extLst>
          </p:cNvPr>
          <p:cNvGrpSpPr/>
          <p:nvPr/>
        </p:nvGrpSpPr>
        <p:grpSpPr>
          <a:xfrm>
            <a:off x="1587061" y="4462636"/>
            <a:ext cx="2312171" cy="931430"/>
            <a:chOff x="1501828" y="4992161"/>
            <a:chExt cx="2099948" cy="931430"/>
          </a:xfrm>
        </p:grpSpPr>
        <p:sp>
          <p:nvSpPr>
            <p:cNvPr id="21" name="ZoneTexte 20">
              <a:extLst>
                <a:ext uri="{FF2B5EF4-FFF2-40B4-BE49-F238E27FC236}">
                  <a16:creationId xmlns:a16="http://schemas.microsoft.com/office/drawing/2014/main" id="{E1E2D07C-598F-4FEA-B668-59DE52C3C82F}"/>
                </a:ext>
              </a:extLst>
            </p:cNvPr>
            <p:cNvSpPr txBox="1"/>
            <p:nvPr/>
          </p:nvSpPr>
          <p:spPr>
            <a:xfrm>
              <a:off x="1501828" y="4992161"/>
              <a:ext cx="88943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Suivi</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prstClr val="white"/>
                  </a:solidFill>
                  <a:latin typeface="Calibri" panose="020F0502020204030204"/>
                </a:rPr>
                <a:t>31 997</a:t>
              </a:r>
              <a:endPar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(40,1%)</a:t>
              </a:r>
            </a:p>
          </p:txBody>
        </p:sp>
        <p:sp>
          <p:nvSpPr>
            <p:cNvPr id="22" name="ZoneTexte 21">
              <a:extLst>
                <a:ext uri="{FF2B5EF4-FFF2-40B4-BE49-F238E27FC236}">
                  <a16:creationId xmlns:a16="http://schemas.microsoft.com/office/drawing/2014/main" id="{985D505C-7133-47C1-BE4C-6A453D9AE7A8}"/>
                </a:ext>
              </a:extLst>
            </p:cNvPr>
            <p:cNvSpPr txBox="1"/>
            <p:nvPr/>
          </p:nvSpPr>
          <p:spPr>
            <a:xfrm>
              <a:off x="2708778" y="5000261"/>
              <a:ext cx="89299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Initiale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47 819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(59,9%)</a:t>
              </a:r>
            </a:p>
          </p:txBody>
        </p:sp>
      </p:grpSp>
      <p:sp>
        <p:nvSpPr>
          <p:cNvPr id="23" name="Espace réservé du contenu 3">
            <a:extLst>
              <a:ext uri="{FF2B5EF4-FFF2-40B4-BE49-F238E27FC236}">
                <a16:creationId xmlns:a16="http://schemas.microsoft.com/office/drawing/2014/main" id="{6CCA2A38-F91C-4315-A44B-F92224A6C5E8}"/>
              </a:ext>
            </a:extLst>
          </p:cNvPr>
          <p:cNvSpPr txBox="1">
            <a:spLocks/>
          </p:cNvSpPr>
          <p:nvPr/>
        </p:nvSpPr>
        <p:spPr>
          <a:xfrm>
            <a:off x="3848735" y="5836865"/>
            <a:ext cx="4494529" cy="8319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06F8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EF7E7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06F8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06F8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06F8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000" b="0" i="0" u="none" strike="noStrike" kern="1200" cap="none" spc="0" normalizeH="0" baseline="0" noProof="0" dirty="0">
                <a:ln>
                  <a:noFill/>
                </a:ln>
                <a:solidFill>
                  <a:srgbClr val="506F8F"/>
                </a:solidFill>
                <a:effectLst/>
                <a:uLnTx/>
                <a:uFillTx/>
                <a:latin typeface="Calibri" panose="020F0502020204030204"/>
                <a:ea typeface="+mn-ea"/>
                <a:cs typeface="+mn-cs"/>
              </a:rPr>
              <a:t>Moyenne d’âge 74,5 ans, 62,5% femmes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0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788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5E7E42-2ED5-6E44-BFF6-388C7CB00D48}"/>
              </a:ext>
            </a:extLst>
          </p:cNvPr>
          <p:cNvSpPr>
            <a:spLocks noGrp="1"/>
          </p:cNvSpPr>
          <p:nvPr>
            <p:ph type="title"/>
          </p:nvPr>
        </p:nvSpPr>
        <p:spPr>
          <a:xfrm>
            <a:off x="967666" y="81544"/>
            <a:ext cx="10938709" cy="1161330"/>
          </a:xfrm>
        </p:spPr>
        <p:txBody>
          <a:bodyPr>
            <a:noAutofit/>
          </a:bodyPr>
          <a:lstStyle/>
          <a:p>
            <a:pPr>
              <a:lnSpc>
                <a:spcPct val="100000"/>
              </a:lnSpc>
            </a:pPr>
            <a:r>
              <a:rPr lang="fr-FR" sz="3600" b="1" dirty="0">
                <a:solidFill>
                  <a:schemeClr val="accent1">
                    <a:lumMod val="75000"/>
                  </a:schemeClr>
                </a:solidFill>
                <a:latin typeface="+mn-lt"/>
              </a:rPr>
              <a:t>Caractéristiques des seniors ayant eu au moins 1 étape1 </a:t>
            </a:r>
            <a:br>
              <a:rPr lang="fr-FR" sz="3600" b="1" dirty="0">
                <a:solidFill>
                  <a:schemeClr val="accent1">
                    <a:lumMod val="75000"/>
                  </a:schemeClr>
                </a:solidFill>
                <a:latin typeface="+mn-lt"/>
              </a:rPr>
            </a:br>
            <a:r>
              <a:rPr lang="fr-FR" sz="2800" dirty="0">
                <a:solidFill>
                  <a:schemeClr val="accent1">
                    <a:lumMod val="75000"/>
                  </a:schemeClr>
                </a:solidFill>
                <a:latin typeface="+mn-lt"/>
              </a:rPr>
              <a:t>Données de la base de données au 25/09/2023 </a:t>
            </a:r>
            <a:r>
              <a:rPr lang="fr-FR" sz="3200" b="1" dirty="0">
                <a:solidFill>
                  <a:srgbClr val="EF7E70"/>
                </a:solidFill>
                <a:latin typeface="+mn-lt"/>
              </a:rPr>
              <a:t>(N= 40 125)</a:t>
            </a:r>
            <a:endParaRPr lang="fr-FR" sz="2000" dirty="0">
              <a:solidFill>
                <a:srgbClr val="EF7E70"/>
              </a:solidFill>
              <a:latin typeface="+mn-lt"/>
            </a:endParaRPr>
          </a:p>
        </p:txBody>
      </p:sp>
      <p:sp>
        <p:nvSpPr>
          <p:cNvPr id="4" name="Espace réservé du contenu 3"/>
          <p:cNvSpPr>
            <a:spLocks noGrp="1"/>
          </p:cNvSpPr>
          <p:nvPr>
            <p:ph idx="1"/>
          </p:nvPr>
        </p:nvSpPr>
        <p:spPr>
          <a:xfrm>
            <a:off x="811632" y="1456124"/>
            <a:ext cx="11094743" cy="831979"/>
          </a:xfrm>
        </p:spPr>
        <p:txBody>
          <a:bodyPr>
            <a:noAutofit/>
          </a:bodyPr>
          <a:lstStyle/>
          <a:p>
            <a:r>
              <a:rPr lang="en-US" sz="2600" b="1" dirty="0">
                <a:solidFill>
                  <a:schemeClr val="accent1">
                    <a:lumMod val="75000"/>
                  </a:schemeClr>
                </a:solidFill>
              </a:rPr>
              <a:t>Age: 74,5 </a:t>
            </a:r>
            <a:r>
              <a:rPr lang="en-US" sz="2600" b="1" dirty="0" err="1">
                <a:solidFill>
                  <a:schemeClr val="accent1">
                    <a:lumMod val="75000"/>
                  </a:schemeClr>
                </a:solidFill>
              </a:rPr>
              <a:t>ans</a:t>
            </a:r>
            <a:r>
              <a:rPr lang="en-US" sz="2600" b="1" dirty="0">
                <a:solidFill>
                  <a:schemeClr val="accent1">
                    <a:lumMod val="75000"/>
                  </a:schemeClr>
                </a:solidFill>
              </a:rPr>
              <a:t>, 62,5% femmes</a:t>
            </a:r>
            <a:endParaRPr lang="fr-FR" sz="2600" b="1" dirty="0">
              <a:solidFill>
                <a:schemeClr val="accent1">
                  <a:lumMod val="75000"/>
                </a:schemeClr>
              </a:solidFill>
            </a:endParaRPr>
          </a:p>
          <a:p>
            <a:r>
              <a:rPr lang="fr-FR" sz="2600" b="1" dirty="0">
                <a:solidFill>
                  <a:schemeClr val="accent1">
                    <a:lumMod val="75000"/>
                  </a:schemeClr>
                </a:solidFill>
              </a:rPr>
              <a:t>88,7 %</a:t>
            </a:r>
            <a:r>
              <a:rPr lang="fr-FR" sz="2600" dirty="0">
                <a:solidFill>
                  <a:schemeClr val="accent1">
                    <a:lumMod val="75000"/>
                  </a:schemeClr>
                </a:solidFill>
              </a:rPr>
              <a:t> des seniors, </a:t>
            </a:r>
            <a:r>
              <a:rPr lang="fr-FR" sz="2600" b="1" dirty="0">
                <a:solidFill>
                  <a:schemeClr val="accent1">
                    <a:lumMod val="75000"/>
                  </a:schemeClr>
                </a:solidFill>
              </a:rPr>
              <a:t>soit 35 604,</a:t>
            </a:r>
            <a:r>
              <a:rPr lang="fr-FR" sz="2600" dirty="0">
                <a:solidFill>
                  <a:schemeClr val="accent1">
                    <a:lumMod val="75000"/>
                  </a:schemeClr>
                </a:solidFill>
              </a:rPr>
              <a:t> avaient au moins une alerte à l’étape1 initiale</a:t>
            </a:r>
          </a:p>
          <a:p>
            <a:endParaRPr lang="fr-FR" sz="2400" b="1" dirty="0">
              <a:solidFill>
                <a:srgbClr val="0070C0"/>
              </a:solidFill>
            </a:endParaRPr>
          </a:p>
        </p:txBody>
      </p:sp>
      <p:graphicFrame>
        <p:nvGraphicFramePr>
          <p:cNvPr id="5" name="Tableau 4"/>
          <p:cNvGraphicFramePr>
            <a:graphicFrameLocks noGrp="1"/>
          </p:cNvGraphicFramePr>
          <p:nvPr/>
        </p:nvGraphicFramePr>
        <p:xfrm>
          <a:off x="1819758" y="2670281"/>
          <a:ext cx="8846008" cy="3510475"/>
        </p:xfrm>
        <a:graphic>
          <a:graphicData uri="http://schemas.openxmlformats.org/drawingml/2006/table">
            <a:tbl>
              <a:tblPr firstRow="1"/>
              <a:tblGrid>
                <a:gridCol w="2800995">
                  <a:extLst>
                    <a:ext uri="{9D8B030D-6E8A-4147-A177-3AD203B41FA5}">
                      <a16:colId xmlns:a16="http://schemas.microsoft.com/office/drawing/2014/main" val="1361499896"/>
                    </a:ext>
                  </a:extLst>
                </a:gridCol>
                <a:gridCol w="6045013">
                  <a:extLst>
                    <a:ext uri="{9D8B030D-6E8A-4147-A177-3AD203B41FA5}">
                      <a16:colId xmlns:a16="http://schemas.microsoft.com/office/drawing/2014/main" val="559160440"/>
                    </a:ext>
                  </a:extLst>
                </a:gridCol>
              </a:tblGrid>
              <a:tr h="818569">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algn="ctr">
                        <a:lnSpc>
                          <a:spcPct val="107000"/>
                        </a:lnSpc>
                        <a:spcAft>
                          <a:spcPts val="0"/>
                        </a:spcAft>
                      </a:pPr>
                      <a:r>
                        <a:rPr lang="fr-FR" sz="2000" b="1" kern="1200" noProof="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Domaines de la capacité </a:t>
                      </a:r>
                      <a:r>
                        <a:rPr lang="fr-FR" sz="2000" b="1" kern="1200" baseline="0" noProof="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intrinsèque testés</a:t>
                      </a:r>
                      <a:endParaRPr lang="fr-FR" sz="2000" b="1"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marL="0" marR="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fr-FR" sz="1800" b="1" kern="1200" noProof="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POPULATION NATIONALE</a:t>
                      </a:r>
                      <a:endParaRPr lang="fr-FR" sz="1800" b="1"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fr-FR" sz="1800" b="1" kern="1200" noProof="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Nombre de participants présentant une anomalie potentielle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37898"/>
                    </a:solidFill>
                  </a:tcPr>
                </a:tc>
                <a:extLst>
                  <a:ext uri="{0D108BD9-81ED-4DB2-BD59-A6C34878D82A}">
                    <a16:rowId xmlns:a16="http://schemas.microsoft.com/office/drawing/2014/main" val="282725947"/>
                  </a:ext>
                </a:extLst>
              </a:tr>
              <a:tr h="448651">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algn="l">
                        <a:lnSpc>
                          <a:spcPct val="107000"/>
                        </a:lnSpc>
                        <a:spcAft>
                          <a:spcPts val="0"/>
                        </a:spcAft>
                      </a:pPr>
                      <a:r>
                        <a:rPr lang="fr-FR" sz="2000" b="1" kern="1200" noProof="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Cognition</a:t>
                      </a:r>
                      <a:endParaRPr lang="fr-FR" sz="2000" b="1" noProof="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algn="ctr">
                        <a:lnSpc>
                          <a:spcPct val="107000"/>
                        </a:lnSpc>
                        <a:spcAft>
                          <a:spcPts val="0"/>
                        </a:spcAft>
                      </a:pPr>
                      <a:r>
                        <a:rPr lang="fr-FR" sz="2000" b="0" kern="12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20 671 (51,5%) </a:t>
                      </a:r>
                      <a:r>
                        <a:rPr lang="fr-FR" sz="2000" b="1" kern="12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fr-FR" sz="2000" b="1" i="0" kern="12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problème objectif </a:t>
                      </a:r>
                      <a:r>
                        <a:rPr lang="fr-FR" sz="2000" b="1" kern="12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a:t>
                      </a:r>
                      <a:endParaRPr lang="fr-FR" sz="2000" b="1" noProof="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519105564"/>
                  </a:ext>
                </a:extLst>
              </a:tr>
              <a:tr h="448651">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algn="l">
                        <a:lnSpc>
                          <a:spcPct val="107000"/>
                        </a:lnSpc>
                        <a:spcAft>
                          <a:spcPts val="0"/>
                        </a:spcAft>
                      </a:pPr>
                      <a:r>
                        <a:rPr lang="fr-FR" sz="2000" b="1" kern="1200" noProof="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Audition</a:t>
                      </a:r>
                      <a:endParaRPr lang="fr-FR" sz="2000" b="1" noProof="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algn="ctr">
                        <a:lnSpc>
                          <a:spcPct val="107000"/>
                        </a:lnSpc>
                        <a:spcAft>
                          <a:spcPts val="0"/>
                        </a:spcAft>
                      </a:pPr>
                      <a:r>
                        <a:rPr lang="fr-FR" sz="2000" b="0" kern="12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19 178 (47,8%) </a:t>
                      </a:r>
                      <a:r>
                        <a:rPr lang="fr-FR" sz="2000" b="1" kern="12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 perte récente)</a:t>
                      </a:r>
                      <a:endParaRPr lang="fr-FR" sz="2000" b="1" noProof="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640713552"/>
                  </a:ext>
                </a:extLst>
              </a:tr>
              <a:tr h="448651">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algn="l">
                        <a:lnSpc>
                          <a:spcPct val="107000"/>
                        </a:lnSpc>
                        <a:spcAft>
                          <a:spcPts val="0"/>
                        </a:spcAft>
                      </a:pPr>
                      <a:r>
                        <a:rPr lang="fr-FR" sz="2000" b="1" kern="12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Vision </a:t>
                      </a:r>
                      <a:endParaRPr lang="fr-FR" sz="2000" b="1" noProof="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algn="ctr">
                        <a:lnSpc>
                          <a:spcPct val="107000"/>
                        </a:lnSpc>
                        <a:spcAft>
                          <a:spcPts val="0"/>
                        </a:spcAft>
                      </a:pPr>
                      <a:r>
                        <a:rPr lang="fr-FR" sz="2000" b="0" kern="12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17 989 (44,8%) </a:t>
                      </a:r>
                      <a:r>
                        <a:rPr lang="fr-FR" sz="2000" b="1" kern="12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 perte récente</a:t>
                      </a:r>
                      <a:r>
                        <a:rPr lang="fr-FR" sz="2000" b="0" kern="12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fr-FR" sz="20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103476184"/>
                  </a:ext>
                </a:extLst>
              </a:tr>
              <a:tr h="448651">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algn="l">
                        <a:lnSpc>
                          <a:spcPct val="107000"/>
                        </a:lnSpc>
                        <a:spcAft>
                          <a:spcPts val="0"/>
                        </a:spcAft>
                      </a:pPr>
                      <a:r>
                        <a:rPr lang="fr-FR" sz="2000" b="1" kern="1200" noProof="0">
                          <a:solidFill>
                            <a:srgbClr val="000000"/>
                          </a:solidFill>
                          <a:effectLst/>
                          <a:latin typeface="Calibri" panose="020F0502020204030204" pitchFamily="34" charset="0"/>
                          <a:ea typeface="Calibri" panose="020F0502020204030204" pitchFamily="34" charset="0"/>
                          <a:cs typeface="Calibri" panose="020F0502020204030204" pitchFamily="34" charset="0"/>
                        </a:rPr>
                        <a:t>Humeur</a:t>
                      </a:r>
                      <a:endParaRPr lang="fr-FR" sz="2000" b="1" noProof="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algn="ctr">
                        <a:lnSpc>
                          <a:spcPct val="107000"/>
                        </a:lnSpc>
                        <a:spcAft>
                          <a:spcPts val="0"/>
                        </a:spcAft>
                      </a:pPr>
                      <a:r>
                        <a:rPr lang="fr-FR" sz="2000" b="0" kern="12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15 019 (37,4%)</a:t>
                      </a:r>
                      <a:endParaRPr lang="fr-FR" sz="20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759078249"/>
                  </a:ext>
                </a:extLst>
              </a:tr>
              <a:tr h="448651">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algn="l">
                        <a:lnSpc>
                          <a:spcPct val="107000"/>
                        </a:lnSpc>
                        <a:spcAft>
                          <a:spcPts val="0"/>
                        </a:spcAft>
                      </a:pPr>
                      <a:r>
                        <a:rPr lang="fr-FR" sz="2000" b="1" kern="1200" noProof="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Mobilité</a:t>
                      </a:r>
                      <a:endParaRPr lang="fr-FR" sz="2000" b="1" noProof="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algn="ctr">
                        <a:lnSpc>
                          <a:spcPct val="107000"/>
                        </a:lnSpc>
                        <a:spcAft>
                          <a:spcPts val="0"/>
                        </a:spcAft>
                      </a:pPr>
                      <a:r>
                        <a:rPr lang="fr-FR" sz="2000" b="0" kern="12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12 292 (30,6%)</a:t>
                      </a:r>
                      <a:endParaRPr lang="fr-FR" sz="2000" b="1" noProof="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485925484"/>
                  </a:ext>
                </a:extLst>
              </a:tr>
              <a:tr h="448651">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algn="l">
                        <a:lnSpc>
                          <a:spcPct val="107000"/>
                        </a:lnSpc>
                        <a:spcAft>
                          <a:spcPts val="0"/>
                        </a:spcAft>
                      </a:pPr>
                      <a:r>
                        <a:rPr lang="fr-FR" sz="2000" b="1" kern="1200" noProof="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Vitalité/nutrition</a:t>
                      </a:r>
                      <a:endParaRPr lang="fr-FR" sz="2000" b="1" noProof="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algn="ctr">
                        <a:lnSpc>
                          <a:spcPct val="107000"/>
                        </a:lnSpc>
                        <a:spcAft>
                          <a:spcPts val="0"/>
                        </a:spcAft>
                      </a:pPr>
                      <a:r>
                        <a:rPr lang="fr-FR" sz="2000" b="0" kern="1200" baseline="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7 759 (19,3%)</a:t>
                      </a:r>
                      <a:endParaRPr lang="fr-FR" sz="20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999033841"/>
                  </a:ext>
                </a:extLst>
              </a:tr>
            </a:tbl>
          </a:graphicData>
        </a:graphic>
      </p:graphicFrame>
      <p:sp>
        <p:nvSpPr>
          <p:cNvPr id="6" name="Espace réservé du numéro de diapositive 4">
            <a:extLst>
              <a:ext uri="{FF2B5EF4-FFF2-40B4-BE49-F238E27FC236}">
                <a16:creationId xmlns:a16="http://schemas.microsoft.com/office/drawing/2014/main" id="{84A8749D-CB62-4275-BEE5-17C3BC891AD3}"/>
              </a:ext>
            </a:extLst>
          </p:cNvPr>
          <p:cNvSpPr>
            <a:spLocks noGrp="1"/>
          </p:cNvSpPr>
          <p:nvPr>
            <p:ph type="sldNum" sz="quarter" idx="4"/>
          </p:nvPr>
        </p:nvSpPr>
        <p:spPr>
          <a:xfrm>
            <a:off x="10826680" y="6356350"/>
            <a:ext cx="105424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BB4D2-8023-E844-AC6D-83631A7DE10B}" type="slidenum">
              <a:rPr kumimoji="0" lang="fr-FR"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639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9FCBF96-BB67-B07A-B917-FF77CBC0C6A1}"/>
              </a:ext>
            </a:extLst>
          </p:cNvPr>
          <p:cNvPicPr>
            <a:picLocks noChangeAspect="1"/>
          </p:cNvPicPr>
          <p:nvPr/>
        </p:nvPicPr>
        <p:blipFill>
          <a:blip r:embed="rId2"/>
          <a:stretch>
            <a:fillRect/>
          </a:stretch>
        </p:blipFill>
        <p:spPr>
          <a:xfrm>
            <a:off x="1189149" y="744423"/>
            <a:ext cx="9813702" cy="5792330"/>
          </a:xfrm>
          <a:prstGeom prst="rect">
            <a:avLst/>
          </a:prstGeom>
        </p:spPr>
      </p:pic>
      <p:sp>
        <p:nvSpPr>
          <p:cNvPr id="3" name="Titre 1">
            <a:extLst>
              <a:ext uri="{FF2B5EF4-FFF2-40B4-BE49-F238E27FC236}">
                <a16:creationId xmlns:a16="http://schemas.microsoft.com/office/drawing/2014/main" id="{CD9F8F8B-722B-4E06-9844-BF2083F47724}"/>
              </a:ext>
            </a:extLst>
          </p:cNvPr>
          <p:cNvSpPr txBox="1">
            <a:spLocks/>
          </p:cNvSpPr>
          <p:nvPr/>
        </p:nvSpPr>
        <p:spPr>
          <a:xfrm>
            <a:off x="1039733" y="267186"/>
            <a:ext cx="10515600" cy="620060"/>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b="1" kern="1200">
                <a:solidFill>
                  <a:srgbClr val="506F8F"/>
                </a:solidFill>
                <a:latin typeface="+mj-lt"/>
                <a:ea typeface="+mj-ea"/>
                <a:cs typeface="+mj-cs"/>
              </a:defRPr>
            </a:lvl1pPr>
          </a:lstStyle>
          <a:p>
            <a:r>
              <a:rPr lang="fr-FR" dirty="0">
                <a:latin typeface="Arial" panose="020B0604020202020204" pitchFamily="34" charset="0"/>
                <a:cs typeface="Arial" panose="020B0604020202020204" pitchFamily="34" charset="0"/>
              </a:rPr>
              <a:t>Une approche validée scientifiquement </a:t>
            </a:r>
          </a:p>
        </p:txBody>
      </p:sp>
    </p:spTree>
    <p:extLst>
      <p:ext uri="{BB962C8B-B14F-4D97-AF65-F5344CB8AC3E}">
        <p14:creationId xmlns:p14="http://schemas.microsoft.com/office/powerpoint/2010/main" val="377470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101524" y="20001"/>
            <a:ext cx="10897983" cy="1143000"/>
          </a:xfrm>
        </p:spPr>
        <p:txBody>
          <a:bodyPr>
            <a:normAutofit/>
          </a:bodyPr>
          <a:lstStyle/>
          <a:p>
            <a:r>
              <a:rPr lang="fr-FR" sz="4000" dirty="0">
                <a:solidFill>
                  <a:schemeClr val="accent1">
                    <a:lumMod val="75000"/>
                  </a:schemeClr>
                </a:solidFill>
                <a:latin typeface="+mn-lt"/>
                <a:cs typeface="Arial" panose="020B0604020202020204" pitchFamily="34" charset="0"/>
              </a:rPr>
              <a:t>Conclusion : ICOPE une opportunité</a:t>
            </a:r>
            <a:r>
              <a:rPr lang="mr-IN" sz="4000" dirty="0">
                <a:solidFill>
                  <a:schemeClr val="accent1">
                    <a:lumMod val="75000"/>
                  </a:schemeClr>
                </a:solidFill>
                <a:latin typeface="+mn-lt"/>
              </a:rPr>
              <a:t>…</a:t>
            </a:r>
            <a:r>
              <a:rPr lang="fr-FR" sz="4000" dirty="0">
                <a:solidFill>
                  <a:schemeClr val="accent1">
                    <a:lumMod val="75000"/>
                  </a:schemeClr>
                </a:solidFill>
                <a:latin typeface="+mn-lt"/>
                <a:cs typeface="Arial" panose="020B0604020202020204" pitchFamily="34" charset="0"/>
              </a:rPr>
              <a:t> </a:t>
            </a:r>
          </a:p>
        </p:txBody>
      </p:sp>
      <p:sp>
        <p:nvSpPr>
          <p:cNvPr id="10" name="Rectangle 9"/>
          <p:cNvSpPr/>
          <p:nvPr/>
        </p:nvSpPr>
        <p:spPr>
          <a:xfrm>
            <a:off x="509340" y="4261732"/>
            <a:ext cx="8541610" cy="1948226"/>
          </a:xfrm>
          <a:prstGeom prst="rect">
            <a:avLst/>
          </a:prstGeom>
        </p:spPr>
        <p:txBody>
          <a:bodyPr wrap="square">
            <a:spAutoFit/>
          </a:bodyPr>
          <a:lstStyle/>
          <a:p>
            <a:pPr indent="-57150">
              <a:lnSpc>
                <a:spcPct val="90000"/>
              </a:lnSpc>
              <a:buClr>
                <a:schemeClr val="accent2">
                  <a:lumMod val="75000"/>
                </a:schemeClr>
              </a:buClr>
            </a:pPr>
            <a:r>
              <a:rPr lang="fr-FR" altLang="ja-JP" sz="2800" dirty="0">
                <a:solidFill>
                  <a:schemeClr val="accent2"/>
                </a:solidFill>
                <a:latin typeface="Calibri" charset="0"/>
              </a:rPr>
              <a:t>ICOPE inscrit par l</a:t>
            </a:r>
            <a:r>
              <a:rPr lang="fr-FR" sz="2800" dirty="0">
                <a:solidFill>
                  <a:schemeClr val="accent2"/>
                </a:solidFill>
                <a:latin typeface="Calibri" charset="0"/>
              </a:rPr>
              <a:t>e ministère des solidarités dans le </a:t>
            </a:r>
            <a:r>
              <a:rPr lang="fr-FR" sz="2800" b="1" dirty="0">
                <a:solidFill>
                  <a:schemeClr val="accent2"/>
                </a:solidFill>
                <a:latin typeface="Calibri" charset="0"/>
              </a:rPr>
              <a:t>plan « grand âge et autonomie </a:t>
            </a:r>
            <a:r>
              <a:rPr lang="fr-FR" sz="2800" b="1">
                <a:solidFill>
                  <a:schemeClr val="accent2"/>
                </a:solidFill>
                <a:latin typeface="Calibri" charset="0"/>
              </a:rPr>
              <a:t>» 2020-2022</a:t>
            </a:r>
            <a:endParaRPr lang="fr-FR" sz="1400" dirty="0">
              <a:solidFill>
                <a:schemeClr val="accent2"/>
              </a:solidFill>
              <a:latin typeface="Calibri" charset="0"/>
            </a:endParaRPr>
          </a:p>
          <a:p>
            <a:pPr indent="-57150">
              <a:lnSpc>
                <a:spcPct val="90000"/>
              </a:lnSpc>
              <a:buClr>
                <a:schemeClr val="accent2">
                  <a:lumMod val="75000"/>
                </a:schemeClr>
              </a:buClr>
            </a:pPr>
            <a:r>
              <a:rPr lang="fr-FR" altLang="ja-JP" sz="2600" dirty="0">
                <a:solidFill>
                  <a:schemeClr val="accent2"/>
                </a:solidFill>
                <a:latin typeface="Calibri" charset="0"/>
              </a:rPr>
              <a:t>ICOPE est inscrit dans une </a:t>
            </a:r>
            <a:r>
              <a:rPr lang="fr-FR" altLang="ja-JP" sz="2600" b="1" dirty="0">
                <a:solidFill>
                  <a:schemeClr val="accent2"/>
                </a:solidFill>
                <a:latin typeface="Calibri" charset="0"/>
              </a:rPr>
              <a:t>expérimentation nationale </a:t>
            </a:r>
            <a:r>
              <a:rPr lang="fr-FR" altLang="ja-JP" sz="2600" dirty="0">
                <a:solidFill>
                  <a:schemeClr val="accent2"/>
                </a:solidFill>
                <a:latin typeface="Calibri" charset="0"/>
              </a:rPr>
              <a:t>portée par le ministère de la santé</a:t>
            </a:r>
          </a:p>
          <a:p>
            <a:pPr indent="-57150">
              <a:lnSpc>
                <a:spcPct val="90000"/>
              </a:lnSpc>
              <a:buClr>
                <a:schemeClr val="accent2">
                  <a:lumMod val="75000"/>
                </a:schemeClr>
              </a:buClr>
            </a:pPr>
            <a:r>
              <a:rPr lang="fr-FR" altLang="ja-JP" sz="2600" dirty="0">
                <a:solidFill>
                  <a:schemeClr val="accent2"/>
                </a:solidFill>
                <a:latin typeface="Calibri" charset="0"/>
              </a:rPr>
              <a:t>ICOPE est inscrit dans la loi Bien vieillir</a:t>
            </a:r>
          </a:p>
        </p:txBody>
      </p:sp>
      <p:pic>
        <p:nvPicPr>
          <p:cNvPr id="2" name="Image 1"/>
          <p:cNvPicPr>
            <a:picLocks noChangeAspect="1"/>
          </p:cNvPicPr>
          <p:nvPr/>
        </p:nvPicPr>
        <p:blipFill>
          <a:blip r:embed="rId3"/>
          <a:stretch>
            <a:fillRect/>
          </a:stretch>
        </p:blipFill>
        <p:spPr>
          <a:xfrm>
            <a:off x="9123451" y="5468360"/>
            <a:ext cx="1134616" cy="1076431"/>
          </a:xfrm>
          <a:prstGeom prst="rect">
            <a:avLst/>
          </a:prstGeom>
        </p:spPr>
      </p:pic>
      <p:pic>
        <p:nvPicPr>
          <p:cNvPr id="5" name="Image 4">
            <a:extLst>
              <a:ext uri="{FF2B5EF4-FFF2-40B4-BE49-F238E27FC236}">
                <a16:creationId xmlns:a16="http://schemas.microsoft.com/office/drawing/2014/main" id="{0C60722D-4D5A-4F2C-A68C-3DE0094B3435}"/>
              </a:ext>
            </a:extLst>
          </p:cNvPr>
          <p:cNvPicPr>
            <a:picLocks noChangeAspect="1"/>
          </p:cNvPicPr>
          <p:nvPr/>
        </p:nvPicPr>
        <p:blipFill>
          <a:blip r:embed="rId4"/>
          <a:stretch>
            <a:fillRect/>
          </a:stretch>
        </p:blipFill>
        <p:spPr>
          <a:xfrm>
            <a:off x="9123451" y="3150651"/>
            <a:ext cx="2782461" cy="2263408"/>
          </a:xfrm>
          <a:prstGeom prst="rect">
            <a:avLst/>
          </a:prstGeom>
        </p:spPr>
      </p:pic>
      <p:sp>
        <p:nvSpPr>
          <p:cNvPr id="3" name="Espace réservé du contenu 2">
            <a:extLst>
              <a:ext uri="{FF2B5EF4-FFF2-40B4-BE49-F238E27FC236}">
                <a16:creationId xmlns:a16="http://schemas.microsoft.com/office/drawing/2014/main" id="{CC368DC9-0159-7341-8DFA-7FD453848E95}"/>
              </a:ext>
            </a:extLst>
          </p:cNvPr>
          <p:cNvSpPr txBox="1">
            <a:spLocks/>
          </p:cNvSpPr>
          <p:nvPr/>
        </p:nvSpPr>
        <p:spPr>
          <a:xfrm>
            <a:off x="536088" y="979328"/>
            <a:ext cx="11297323" cy="339414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lnSpc>
                <a:spcPct val="90000"/>
              </a:lnSpc>
              <a:buClr>
                <a:schemeClr val="accent5">
                  <a:lumMod val="75000"/>
                </a:schemeClr>
              </a:buClr>
            </a:pPr>
            <a:r>
              <a:rPr lang="fr-FR" sz="2800" dirty="0"/>
              <a:t>Pour permettre au plus grand nombre de vieillir en bonne santé </a:t>
            </a:r>
          </a:p>
          <a:p>
            <a:pPr marL="457200" lvl="1" indent="0" algn="just">
              <a:lnSpc>
                <a:spcPct val="90000"/>
              </a:lnSpc>
              <a:buClr>
                <a:schemeClr val="accent5">
                  <a:lumMod val="75000"/>
                </a:schemeClr>
              </a:buClr>
              <a:buNone/>
            </a:pPr>
            <a:r>
              <a:rPr lang="fr-FR" sz="2600" dirty="0"/>
              <a:t>ICOPE apporte aux personnes à risque un suivi continu, AVANT que ne survienne le déclin d’une fonction. C’est à ce stade que la prévention est la plus efficace.  </a:t>
            </a:r>
          </a:p>
          <a:p>
            <a:pPr algn="just">
              <a:lnSpc>
                <a:spcPct val="90000"/>
              </a:lnSpc>
              <a:buClr>
                <a:schemeClr val="accent5">
                  <a:lumMod val="75000"/>
                </a:schemeClr>
              </a:buClr>
            </a:pPr>
            <a:endParaRPr lang="fr-FR" sz="1800" dirty="0"/>
          </a:p>
          <a:p>
            <a:pPr>
              <a:lnSpc>
                <a:spcPct val="70000"/>
              </a:lnSpc>
              <a:buClr>
                <a:schemeClr val="accent5">
                  <a:lumMod val="75000"/>
                </a:schemeClr>
              </a:buClr>
            </a:pPr>
            <a:r>
              <a:rPr lang="fr-FR" sz="2800" dirty="0"/>
              <a:t>Pour réformer en profondeur notre système de santé </a:t>
            </a:r>
            <a:r>
              <a:rPr lang="fr-FR" altLang="ja-JP" sz="2800" dirty="0">
                <a:latin typeface="Calibri" charset="0"/>
              </a:rPr>
              <a:t>avec :</a:t>
            </a:r>
          </a:p>
          <a:p>
            <a:pPr lvl="1">
              <a:lnSpc>
                <a:spcPct val="70000"/>
              </a:lnSpc>
              <a:buClr>
                <a:schemeClr val="accent5">
                  <a:lumMod val="75000"/>
                </a:schemeClr>
              </a:buClr>
              <a:buFont typeface="Lucida Grande"/>
              <a:buChar char="-"/>
            </a:pPr>
            <a:r>
              <a:rPr lang="fr-FR" sz="2600" dirty="0">
                <a:latin typeface="Calibri" charset="0"/>
              </a:rPr>
              <a:t>Plus de place à la prévention</a:t>
            </a:r>
          </a:p>
          <a:p>
            <a:pPr lvl="1">
              <a:lnSpc>
                <a:spcPct val="70000"/>
              </a:lnSpc>
              <a:buClr>
                <a:schemeClr val="accent5">
                  <a:lumMod val="75000"/>
                </a:schemeClr>
              </a:buClr>
              <a:buFont typeface="Lucida Grande"/>
              <a:buChar char="-"/>
            </a:pPr>
            <a:r>
              <a:rPr lang="fr-FR" sz="2600" dirty="0">
                <a:latin typeface="Calibri" charset="0"/>
              </a:rPr>
              <a:t>Amélioration lien ville/hôpital</a:t>
            </a:r>
          </a:p>
          <a:p>
            <a:pPr lvl="1">
              <a:lnSpc>
                <a:spcPct val="70000"/>
              </a:lnSpc>
              <a:buClr>
                <a:schemeClr val="accent5">
                  <a:lumMod val="75000"/>
                </a:schemeClr>
              </a:buClr>
              <a:buFont typeface="Lucida Grande"/>
              <a:buChar char="-"/>
            </a:pPr>
            <a:r>
              <a:rPr lang="fr-FR" sz="2600" dirty="0">
                <a:latin typeface="Calibri" charset="0"/>
              </a:rPr>
              <a:t>Exercice des soins coordonné </a:t>
            </a:r>
          </a:p>
          <a:p>
            <a:pPr lvl="1">
              <a:lnSpc>
                <a:spcPct val="70000"/>
              </a:lnSpc>
              <a:buClr>
                <a:schemeClr val="accent2">
                  <a:lumMod val="75000"/>
                </a:schemeClr>
              </a:buClr>
              <a:buFont typeface="Arial"/>
              <a:buChar char="•"/>
            </a:pPr>
            <a:endParaRPr lang="fr-FR" sz="2400" dirty="0">
              <a:latin typeface="Calibri" charset="0"/>
            </a:endParaRPr>
          </a:p>
          <a:p>
            <a:pPr lvl="1">
              <a:lnSpc>
                <a:spcPct val="70000"/>
              </a:lnSpc>
              <a:buClr>
                <a:schemeClr val="accent2">
                  <a:lumMod val="75000"/>
                </a:schemeClr>
              </a:buClr>
              <a:buFont typeface="Arial"/>
              <a:buChar char="•"/>
            </a:pPr>
            <a:endParaRPr lang="fr-FR" sz="2400" dirty="0"/>
          </a:p>
          <a:p>
            <a:pPr marL="0" indent="0">
              <a:buClr>
                <a:schemeClr val="accent2">
                  <a:lumMod val="75000"/>
                </a:schemeClr>
              </a:buClr>
              <a:buNone/>
            </a:pPr>
            <a:endParaRPr lang="fr-FR" sz="1100" dirty="0"/>
          </a:p>
        </p:txBody>
      </p:sp>
    </p:spTree>
    <p:extLst>
      <p:ext uri="{BB962C8B-B14F-4D97-AF65-F5344CB8AC3E}">
        <p14:creationId xmlns:p14="http://schemas.microsoft.com/office/powerpoint/2010/main" val="487374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7" name="Google Shape;185;p1"/>
          <p:cNvPicPr preferRelativeResize="0"/>
          <p:nvPr/>
        </p:nvPicPr>
        <p:blipFill rotWithShape="1">
          <a:blip r:embed="rId3">
            <a:alphaModFix/>
          </a:blip>
          <a:srcRect/>
          <a:stretch/>
        </p:blipFill>
        <p:spPr>
          <a:xfrm>
            <a:off x="8040284" y="5177159"/>
            <a:ext cx="2576147" cy="1213166"/>
          </a:xfrm>
          <a:prstGeom prst="rect">
            <a:avLst/>
          </a:prstGeom>
          <a:noFill/>
          <a:ln>
            <a:noFill/>
          </a:ln>
        </p:spPr>
      </p:pic>
      <p:pic>
        <p:nvPicPr>
          <p:cNvPr id="9" name="Google Shape;190;p1" descr="\\postes.chu-toulouse.fr\users$\CARRIE.I\Mes documents\Mes images\WHO-CC-FR - LOGO FINAL.jpg"/>
          <p:cNvPicPr preferRelativeResize="0"/>
          <p:nvPr/>
        </p:nvPicPr>
        <p:blipFill rotWithShape="1">
          <a:blip r:embed="rId4">
            <a:alphaModFix/>
          </a:blip>
          <a:srcRect/>
          <a:stretch/>
        </p:blipFill>
        <p:spPr>
          <a:xfrm>
            <a:off x="1959605" y="5478727"/>
            <a:ext cx="3256762" cy="819941"/>
          </a:xfrm>
          <a:prstGeom prst="rect">
            <a:avLst/>
          </a:prstGeom>
          <a:noFill/>
          <a:ln>
            <a:noFill/>
          </a:ln>
        </p:spPr>
      </p:pic>
      <p:sp>
        <p:nvSpPr>
          <p:cNvPr id="411" name="Google Shape;411;p13"/>
          <p:cNvSpPr txBox="1"/>
          <p:nvPr/>
        </p:nvSpPr>
        <p:spPr>
          <a:xfrm>
            <a:off x="1557958" y="548662"/>
            <a:ext cx="8981954" cy="1387349"/>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en-US" sz="4800" b="1" i="0" u="none" strike="noStrike" kern="0" cap="none" spc="0" normalizeH="0" baseline="0" noProof="0" dirty="0">
                <a:ln>
                  <a:noFill/>
                </a:ln>
                <a:solidFill>
                  <a:srgbClr val="002060"/>
                </a:solidFill>
                <a:effectLst/>
                <a:uLnTx/>
                <a:uFillTx/>
                <a:latin typeface="Calibri"/>
                <a:ea typeface="Calibri"/>
                <a:cs typeface="Calibri"/>
                <a:sym typeface="Calibri"/>
              </a:rPr>
              <a:t>MERCI</a:t>
            </a:r>
          </a:p>
        </p:txBody>
      </p:sp>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5287" y="2076889"/>
            <a:ext cx="5943600" cy="2929128"/>
          </a:xfrm>
          <a:prstGeom prst="rect">
            <a:avLst/>
          </a:prstGeom>
        </p:spPr>
      </p:pic>
    </p:spTree>
    <p:extLst>
      <p:ext uri="{BB962C8B-B14F-4D97-AF65-F5344CB8AC3E}">
        <p14:creationId xmlns:p14="http://schemas.microsoft.com/office/powerpoint/2010/main" val="656335559"/>
      </p:ext>
    </p:extLst>
  </p:cSld>
  <p:clrMapOvr>
    <a:masterClrMapping/>
  </p:clrMapOvr>
  <mc:AlternateContent xmlns:mc="http://schemas.openxmlformats.org/markup-compatibility/2006" xmlns:p14="http://schemas.microsoft.com/office/powerpoint/2010/main">
    <mc:Choice Requires="p14">
      <p:transition spd="slow" p14:dur="2000" advTm="14984"/>
    </mc:Choice>
    <mc:Fallback xmlns="">
      <p:transition spd="slow" advTm="1498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Espace réservé du contenu 2"/>
          <p:cNvSpPr txBox="1">
            <a:spLocks/>
          </p:cNvSpPr>
          <p:nvPr/>
        </p:nvSpPr>
        <p:spPr>
          <a:xfrm>
            <a:off x="838200" y="3798194"/>
            <a:ext cx="6183702" cy="15127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
        <p:nvSpPr>
          <p:cNvPr id="7" name="Rectangle 6"/>
          <p:cNvSpPr/>
          <p:nvPr/>
        </p:nvSpPr>
        <p:spPr>
          <a:xfrm>
            <a:off x="314477" y="2447482"/>
            <a:ext cx="9441003" cy="3481979"/>
          </a:xfrm>
          <a:prstGeom prst="rect">
            <a:avLst/>
          </a:prstGeom>
        </p:spPr>
        <p:txBody>
          <a:bodyPr wrap="square">
            <a:spAutoFit/>
          </a:bodyPr>
          <a:lstStyle/>
          <a:p>
            <a:pPr marL="57150">
              <a:lnSpc>
                <a:spcPct val="110000"/>
              </a:lnSpc>
              <a:spcBef>
                <a:spcPct val="0"/>
              </a:spcBef>
              <a:buClr>
                <a:schemeClr val="accent1">
                  <a:lumMod val="75000"/>
                </a:schemeClr>
              </a:buClr>
              <a:tabLst>
                <a:tab pos="254794" algn="l"/>
              </a:tabLst>
            </a:pPr>
            <a:r>
              <a:rPr lang="fr-FR" sz="2800" dirty="0">
                <a:solidFill>
                  <a:schemeClr val="accent2"/>
                </a:solidFill>
                <a:latin typeface="Wingdings"/>
                <a:ea typeface="Wingdings"/>
                <a:cs typeface="Wingdings"/>
                <a:sym typeface="Wingdings"/>
              </a:rPr>
              <a:t> </a:t>
            </a:r>
            <a:r>
              <a:rPr lang="fr-FR" sz="2800" dirty="0">
                <a:solidFill>
                  <a:schemeClr val="accent2"/>
                </a:solidFill>
              </a:rPr>
              <a:t>Système de santé insuffisamment adapté au vieillissement de la population </a:t>
            </a:r>
            <a:endParaRPr lang="fr-FR" sz="2800" dirty="0"/>
          </a:p>
          <a:p>
            <a:pPr marL="971550" lvl="1" indent="-457200">
              <a:lnSpc>
                <a:spcPct val="110000"/>
              </a:lnSpc>
              <a:spcBef>
                <a:spcPct val="0"/>
              </a:spcBef>
              <a:buClr>
                <a:schemeClr val="accent1">
                  <a:lumMod val="75000"/>
                </a:schemeClr>
              </a:buClr>
              <a:buFont typeface="Arial"/>
              <a:buChar char="•"/>
              <a:tabLst>
                <a:tab pos="254794" algn="l"/>
              </a:tabLst>
            </a:pPr>
            <a:r>
              <a:rPr lang="fr-FR" sz="2800" dirty="0"/>
              <a:t>Augmentation de l'espérance de vie </a:t>
            </a:r>
            <a:r>
              <a:rPr lang="fr-FR" sz="2400" dirty="0"/>
              <a:t>(+2 mois/an)</a:t>
            </a:r>
          </a:p>
          <a:p>
            <a:pPr marL="1828800" lvl="3" indent="-457200">
              <a:lnSpc>
                <a:spcPct val="110000"/>
              </a:lnSpc>
              <a:buClr>
                <a:schemeClr val="accent1">
                  <a:lumMod val="75000"/>
                </a:schemeClr>
              </a:buClr>
              <a:buFont typeface="Lucida Grande"/>
              <a:buChar char="-"/>
            </a:pPr>
            <a:r>
              <a:rPr lang="fr-FR" sz="2800" dirty="0"/>
              <a:t>Femme 85,2 ans </a:t>
            </a:r>
          </a:p>
          <a:p>
            <a:pPr marL="1828800" lvl="3" indent="-457200">
              <a:lnSpc>
                <a:spcPct val="110000"/>
              </a:lnSpc>
              <a:buClr>
                <a:schemeClr val="accent1">
                  <a:lumMod val="75000"/>
                </a:schemeClr>
              </a:buClr>
              <a:buFont typeface="Lucida Grande"/>
              <a:buChar char="-"/>
            </a:pPr>
            <a:r>
              <a:rPr lang="fr-FR" sz="2800" dirty="0"/>
              <a:t>Homme 79,3 ans </a:t>
            </a:r>
            <a:r>
              <a:rPr lang="fr-FR" sz="2400" dirty="0"/>
              <a:t>(Insee 2022) </a:t>
            </a:r>
          </a:p>
          <a:p>
            <a:pPr marL="971550" lvl="1" indent="-457200">
              <a:lnSpc>
                <a:spcPct val="120000"/>
              </a:lnSpc>
              <a:spcBef>
                <a:spcPct val="0"/>
              </a:spcBef>
              <a:buClr>
                <a:schemeClr val="accent1">
                  <a:lumMod val="75000"/>
                </a:schemeClr>
              </a:buClr>
              <a:buFont typeface="Arial"/>
              <a:buChar char="•"/>
              <a:tabLst>
                <a:tab pos="254794" algn="l"/>
              </a:tabLst>
            </a:pPr>
            <a:r>
              <a:rPr lang="fr-FR" sz="2800" dirty="0"/>
              <a:t>Stagnation de l’espérance de vie sans incapacité </a:t>
            </a:r>
          </a:p>
          <a:p>
            <a:pPr marL="57150">
              <a:lnSpc>
                <a:spcPct val="120000"/>
              </a:lnSpc>
              <a:spcBef>
                <a:spcPct val="0"/>
              </a:spcBef>
              <a:buClr>
                <a:schemeClr val="accent1">
                  <a:lumMod val="75000"/>
                </a:schemeClr>
              </a:buClr>
              <a:tabLst>
                <a:tab pos="254794" algn="l"/>
              </a:tabLst>
            </a:pPr>
            <a:r>
              <a:rPr lang="fr-FR" sz="2800" dirty="0">
                <a:solidFill>
                  <a:schemeClr val="accent2"/>
                </a:solidFill>
                <a:latin typeface="Wingdings"/>
                <a:ea typeface="Wingdings"/>
                <a:cs typeface="Wingdings"/>
                <a:sym typeface="Wingdings"/>
              </a:rPr>
              <a:t> </a:t>
            </a:r>
            <a:r>
              <a:rPr lang="fr-FR" sz="2800" dirty="0">
                <a:solidFill>
                  <a:schemeClr val="accent2"/>
                </a:solidFill>
              </a:rPr>
              <a:t>Risque d’augmentation du nombre de sujets dépendants </a:t>
            </a:r>
          </a:p>
        </p:txBody>
      </p:sp>
      <p:sp>
        <p:nvSpPr>
          <p:cNvPr id="8" name="Rectangle 7">
            <a:extLst>
              <a:ext uri="{FF2B5EF4-FFF2-40B4-BE49-F238E27FC236}">
                <a16:creationId xmlns:a16="http://schemas.microsoft.com/office/drawing/2014/main" id="{5CDFADC8-AA4C-49F1-BB5A-359B179F2919}"/>
              </a:ext>
            </a:extLst>
          </p:cNvPr>
          <p:cNvSpPr/>
          <p:nvPr/>
        </p:nvSpPr>
        <p:spPr>
          <a:xfrm>
            <a:off x="2828576" y="141979"/>
            <a:ext cx="9080682" cy="1200329"/>
          </a:xfrm>
          <a:prstGeom prst="rect">
            <a:avLst/>
          </a:prstGeom>
        </p:spPr>
        <p:txBody>
          <a:bodyPr wrap="square">
            <a:spAutoFit/>
          </a:bodyPr>
          <a:lstStyle/>
          <a:p>
            <a:pPr>
              <a:lnSpc>
                <a:spcPct val="90000"/>
              </a:lnSpc>
              <a:spcBef>
                <a:spcPct val="0"/>
              </a:spcBef>
            </a:pPr>
            <a:r>
              <a:rPr lang="fr-FR" sz="4000" b="1" dirty="0">
                <a:solidFill>
                  <a:schemeClr val="accent1">
                    <a:lumMod val="75000"/>
                  </a:schemeClr>
                </a:solidFill>
                <a:ea typeface="+mj-ea"/>
                <a:cs typeface="Arial" panose="020B0604020202020204" pitchFamily="34" charset="0"/>
                <a:sym typeface="Arial"/>
              </a:rPr>
              <a:t>La décennie du Vieillissement en Bonne santé : 2021-2030</a:t>
            </a:r>
          </a:p>
        </p:txBody>
      </p:sp>
      <p:sp>
        <p:nvSpPr>
          <p:cNvPr id="2" name="ZoneTexte 1"/>
          <p:cNvSpPr txBox="1"/>
          <p:nvPr/>
        </p:nvSpPr>
        <p:spPr>
          <a:xfrm>
            <a:off x="229810" y="1367168"/>
            <a:ext cx="11811671" cy="1033103"/>
          </a:xfrm>
          <a:prstGeom prst="rect">
            <a:avLst/>
          </a:prstGeom>
          <a:noFill/>
        </p:spPr>
        <p:txBody>
          <a:bodyPr wrap="square" rtlCol="0">
            <a:spAutoFit/>
          </a:bodyPr>
          <a:lstStyle/>
          <a:p>
            <a:pPr algn="just">
              <a:lnSpc>
                <a:spcPct val="110000"/>
              </a:lnSpc>
            </a:pPr>
            <a:r>
              <a:rPr lang="fr-FR" sz="2800" b="1" dirty="0"/>
              <a:t>France dans la moyenne des pays européens pour les sujets de ≥ 65 ans </a:t>
            </a:r>
            <a:r>
              <a:rPr lang="fr-FR" sz="2400" dirty="0">
                <a:solidFill>
                  <a:schemeClr val="accent5">
                    <a:lumMod val="75000"/>
                  </a:schemeClr>
                </a:solidFill>
              </a:rPr>
              <a:t>(21%) </a:t>
            </a:r>
            <a:r>
              <a:rPr lang="fr-FR" sz="2800" b="1" dirty="0"/>
              <a:t>mais au premier rang  pour le nombre de centenaires </a:t>
            </a:r>
            <a:r>
              <a:rPr lang="fr-FR" sz="2400" dirty="0">
                <a:solidFill>
                  <a:schemeClr val="accent5">
                    <a:lumMod val="75000"/>
                  </a:schemeClr>
                </a:solidFill>
              </a:rPr>
              <a:t>(30 000 centenaires en 2023)</a:t>
            </a:r>
          </a:p>
        </p:txBody>
      </p:sp>
      <p:pic>
        <p:nvPicPr>
          <p:cNvPr id="9" name="Image 8"/>
          <p:cNvPicPr>
            <a:picLocks noChangeAspect="1"/>
          </p:cNvPicPr>
          <p:nvPr/>
        </p:nvPicPr>
        <p:blipFill>
          <a:blip r:embed="rId4"/>
          <a:stretch>
            <a:fillRect/>
          </a:stretch>
        </p:blipFill>
        <p:spPr>
          <a:xfrm>
            <a:off x="277678" y="167643"/>
            <a:ext cx="2163786" cy="1202103"/>
          </a:xfrm>
          <a:prstGeom prst="rect">
            <a:avLst/>
          </a:prstGeom>
        </p:spPr>
      </p:pic>
      <p:pic>
        <p:nvPicPr>
          <p:cNvPr id="13" name="Image 12"/>
          <p:cNvPicPr>
            <a:picLocks noChangeAspect="1"/>
          </p:cNvPicPr>
          <p:nvPr/>
        </p:nvPicPr>
        <p:blipFill>
          <a:blip r:embed="rId5"/>
          <a:stretch>
            <a:fillRect/>
          </a:stretch>
        </p:blipFill>
        <p:spPr>
          <a:xfrm>
            <a:off x="8475894" y="3019442"/>
            <a:ext cx="3518550" cy="2341435"/>
          </a:xfrm>
          <a:prstGeom prst="rect">
            <a:avLst/>
          </a:prstGeom>
        </p:spPr>
      </p:pic>
    </p:spTree>
    <p:extLst>
      <p:ext uri="{BB962C8B-B14F-4D97-AF65-F5344CB8AC3E}">
        <p14:creationId xmlns:p14="http://schemas.microsoft.com/office/powerpoint/2010/main" val="2888792658"/>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653288A-6165-D3FB-A295-6E14B4AF7A7C}"/>
              </a:ext>
            </a:extLst>
          </p:cNvPr>
          <p:cNvPicPr>
            <a:picLocks noChangeAspect="1"/>
          </p:cNvPicPr>
          <p:nvPr/>
        </p:nvPicPr>
        <p:blipFill>
          <a:blip r:embed="rId4"/>
          <a:stretch>
            <a:fillRect/>
          </a:stretch>
        </p:blipFill>
        <p:spPr>
          <a:xfrm>
            <a:off x="7671953" y="1530363"/>
            <a:ext cx="3261560" cy="747395"/>
          </a:xfrm>
          <a:prstGeom prst="rect">
            <a:avLst/>
          </a:prstGeom>
        </p:spPr>
      </p:pic>
      <p:sp>
        <p:nvSpPr>
          <p:cNvPr id="4" name="Titre 3">
            <a:extLst>
              <a:ext uri="{FF2B5EF4-FFF2-40B4-BE49-F238E27FC236}">
                <a16:creationId xmlns:a16="http://schemas.microsoft.com/office/drawing/2014/main" id="{4C51B26B-5BDE-F137-5698-4B26BF368908}"/>
              </a:ext>
            </a:extLst>
          </p:cNvPr>
          <p:cNvSpPr>
            <a:spLocks noGrp="1"/>
          </p:cNvSpPr>
          <p:nvPr>
            <p:ph type="title"/>
          </p:nvPr>
        </p:nvSpPr>
        <p:spPr>
          <a:xfrm>
            <a:off x="1010693" y="0"/>
            <a:ext cx="11181307" cy="1090228"/>
          </a:xfrm>
        </p:spPr>
        <p:txBody>
          <a:bodyPr>
            <a:normAutofit/>
          </a:bodyPr>
          <a:lstStyle/>
          <a:p>
            <a:r>
              <a:rPr lang="fr-FR" dirty="0">
                <a:solidFill>
                  <a:schemeClr val="accent1">
                    <a:lumMod val="75000"/>
                  </a:schemeClr>
                </a:solidFill>
                <a:latin typeface="+mn-lt"/>
                <a:cs typeface="Arial" panose="020B0604020202020204" pitchFamily="34" charset="0"/>
              </a:rPr>
              <a:t>Le programme ICOPE </a:t>
            </a:r>
            <a:r>
              <a:rPr lang="fr-FR" sz="4000" b="0" dirty="0">
                <a:solidFill>
                  <a:schemeClr val="accent1">
                    <a:lumMod val="75000"/>
                  </a:schemeClr>
                </a:solidFill>
                <a:cs typeface="Arial" panose="020B0604020202020204" pitchFamily="34" charset="0"/>
              </a:rPr>
              <a:t>(Soins Intégrés pour les PA) </a:t>
            </a:r>
            <a:endParaRPr lang="fr-FR" sz="4000" b="0" dirty="0">
              <a:solidFill>
                <a:schemeClr val="accent1">
                  <a:lumMod val="75000"/>
                </a:schemeClr>
              </a:solidFill>
              <a:latin typeface="+mn-lt"/>
              <a:cs typeface="Arial" panose="020B0604020202020204" pitchFamily="34" charset="0"/>
            </a:endParaRPr>
          </a:p>
        </p:txBody>
      </p:sp>
      <p:sp>
        <p:nvSpPr>
          <p:cNvPr id="5" name="Espace réservé du numéro de diapositive 4">
            <a:extLst>
              <a:ext uri="{FF2B5EF4-FFF2-40B4-BE49-F238E27FC236}">
                <a16:creationId xmlns:a16="http://schemas.microsoft.com/office/drawing/2014/main" id="{6148A665-005E-1291-9CC2-479C0E1D6583}"/>
              </a:ext>
            </a:extLst>
          </p:cNvPr>
          <p:cNvSpPr>
            <a:spLocks noGrp="1"/>
          </p:cNvSpPr>
          <p:nvPr>
            <p:ph type="sldNum" sz="quarter" idx="4"/>
          </p:nvPr>
        </p:nvSpPr>
        <p:spPr/>
        <p:txBody>
          <a:bodyPr/>
          <a:lstStyle/>
          <a:p>
            <a:pPr marL="0" lvl="0" indent="0" algn="r" rtl="0">
              <a:spcBef>
                <a:spcPts val="0"/>
              </a:spcBef>
              <a:spcAft>
                <a:spcPts val="0"/>
              </a:spcAft>
              <a:buNone/>
            </a:pPr>
            <a:fld id="{00000000-1234-1234-1234-123412341234}" type="slidenum">
              <a:rPr lang="fr-FR" smtClean="0"/>
              <a:t>4</a:t>
            </a:fld>
            <a:endParaRPr lang="fr-FR"/>
          </a:p>
        </p:txBody>
      </p:sp>
      <p:grpSp>
        <p:nvGrpSpPr>
          <p:cNvPr id="6" name="Grouper 5"/>
          <p:cNvGrpSpPr/>
          <p:nvPr/>
        </p:nvGrpSpPr>
        <p:grpSpPr>
          <a:xfrm>
            <a:off x="1153130" y="3367133"/>
            <a:ext cx="9795594" cy="1239860"/>
            <a:chOff x="923652" y="3060997"/>
            <a:chExt cx="9795594" cy="1239860"/>
          </a:xfrm>
        </p:grpSpPr>
        <p:pic>
          <p:nvPicPr>
            <p:cNvPr id="7" name="Image 6">
              <a:extLst>
                <a:ext uri="{FF2B5EF4-FFF2-40B4-BE49-F238E27FC236}">
                  <a16:creationId xmlns:a16="http://schemas.microsoft.com/office/drawing/2014/main" id="{B704E7A0-538E-4213-A7C4-3CA720615A77}"/>
                </a:ext>
              </a:extLst>
            </p:cNvPr>
            <p:cNvPicPr>
              <a:picLocks noChangeAspect="1"/>
            </p:cNvPicPr>
            <p:nvPr/>
          </p:nvPicPr>
          <p:blipFill rotWithShape="1">
            <a:blip r:embed="rId5"/>
            <a:srcRect b="60759"/>
            <a:stretch/>
          </p:blipFill>
          <p:spPr>
            <a:xfrm>
              <a:off x="923652" y="3060997"/>
              <a:ext cx="4863368" cy="1239860"/>
            </a:xfrm>
            <a:prstGeom prst="rect">
              <a:avLst/>
            </a:prstGeom>
          </p:spPr>
        </p:pic>
        <p:pic>
          <p:nvPicPr>
            <p:cNvPr id="8" name="Image 7">
              <a:extLst>
                <a:ext uri="{FF2B5EF4-FFF2-40B4-BE49-F238E27FC236}">
                  <a16:creationId xmlns:a16="http://schemas.microsoft.com/office/drawing/2014/main" id="{B704E7A0-538E-4213-A7C4-3CA720615A77}"/>
                </a:ext>
              </a:extLst>
            </p:cNvPr>
            <p:cNvPicPr>
              <a:picLocks noChangeAspect="1"/>
            </p:cNvPicPr>
            <p:nvPr/>
          </p:nvPicPr>
          <p:blipFill rotWithShape="1">
            <a:blip r:embed="rId5"/>
            <a:srcRect t="51784" b="13554"/>
            <a:stretch/>
          </p:blipFill>
          <p:spPr>
            <a:xfrm>
              <a:off x="5855878" y="3175873"/>
              <a:ext cx="4863368" cy="1095220"/>
            </a:xfrm>
            <a:prstGeom prst="rect">
              <a:avLst/>
            </a:prstGeom>
          </p:spPr>
        </p:pic>
      </p:grpSp>
      <p:grpSp>
        <p:nvGrpSpPr>
          <p:cNvPr id="3" name="Grouper 2"/>
          <p:cNvGrpSpPr/>
          <p:nvPr/>
        </p:nvGrpSpPr>
        <p:grpSpPr>
          <a:xfrm>
            <a:off x="643656" y="968459"/>
            <a:ext cx="10966138" cy="4972393"/>
            <a:chOff x="643656" y="994647"/>
            <a:chExt cx="10966138" cy="4972393"/>
          </a:xfrm>
        </p:grpSpPr>
        <p:sp>
          <p:nvSpPr>
            <p:cNvPr id="9" name="Espace réservé du contenu 2">
              <a:extLst>
                <a:ext uri="{FF2B5EF4-FFF2-40B4-BE49-F238E27FC236}">
                  <a16:creationId xmlns:a16="http://schemas.microsoft.com/office/drawing/2014/main" id="{42C209B1-BE92-4763-A601-7FAEB3570CDC}"/>
                </a:ext>
              </a:extLst>
            </p:cNvPr>
            <p:cNvSpPr txBox="1">
              <a:spLocks/>
            </p:cNvSpPr>
            <p:nvPr/>
          </p:nvSpPr>
          <p:spPr>
            <a:xfrm>
              <a:off x="643656" y="994647"/>
              <a:ext cx="10966138" cy="497239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Monaco" pitchFamily="2" charset="77"/>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Monaco" pitchFamily="2" charset="77"/>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Monaco" pitchFamily="2" charset="77"/>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600"/>
                </a:spcBef>
                <a:spcAft>
                  <a:spcPts val="600"/>
                </a:spcAft>
                <a:buClr>
                  <a:schemeClr val="accent1">
                    <a:lumMod val="75000"/>
                  </a:schemeClr>
                </a:buClr>
                <a:buSzTx/>
                <a:buFont typeface="Arial"/>
                <a:buChar char="•"/>
                <a:tabLst/>
                <a:defRPr/>
              </a:pPr>
              <a:r>
                <a:rPr kumimoji="0" lang="fr-FR" b="1" i="0" u="none" strike="noStrike" kern="1200" cap="none" spc="0" normalizeH="0" baseline="0" noProof="0" dirty="0">
                  <a:ln>
                    <a:noFill/>
                  </a:ln>
                  <a:solidFill>
                    <a:schemeClr val="tx1"/>
                  </a:solidFill>
                  <a:effectLst/>
                  <a:uLnTx/>
                  <a:uFillTx/>
                  <a:ea typeface="+mn-ea"/>
                  <a:cs typeface="+mn-cs"/>
                  <a:sym typeface="Arial"/>
                </a:rPr>
                <a:t>Un programme de l’OMS : objectif de réduction de 15 millions le</a:t>
              </a:r>
              <a:r>
                <a:rPr kumimoji="0" lang="fr-FR" b="1" i="0" u="none" strike="noStrike" kern="1200" cap="none" spc="0" normalizeH="0" noProof="0" dirty="0">
                  <a:ln>
                    <a:noFill/>
                  </a:ln>
                  <a:solidFill>
                    <a:schemeClr val="tx1"/>
                  </a:solidFill>
                  <a:effectLst/>
                  <a:uLnTx/>
                  <a:uFillTx/>
                  <a:ea typeface="+mn-ea"/>
                  <a:cs typeface="+mn-cs"/>
                  <a:sym typeface="Arial"/>
                </a:rPr>
                <a:t> nombre de</a:t>
              </a:r>
              <a:r>
                <a:rPr kumimoji="0" lang="fr-FR" b="1" i="0" u="none" strike="noStrike" kern="1200" cap="none" spc="0" normalizeH="0" baseline="0" noProof="0" dirty="0">
                  <a:ln>
                    <a:noFill/>
                  </a:ln>
                  <a:solidFill>
                    <a:schemeClr val="tx1"/>
                  </a:solidFill>
                  <a:effectLst/>
                  <a:uLnTx/>
                  <a:uFillTx/>
                  <a:ea typeface="+mn-ea"/>
                  <a:cs typeface="+mn-cs"/>
                  <a:sym typeface="Arial"/>
                </a:rPr>
                <a:t> sujets dépendants d’ici 2025</a:t>
              </a:r>
            </a:p>
            <a:p>
              <a:pPr marL="457200" marR="0" lvl="0" indent="-457200" algn="l" defTabSz="914400" rtl="0" eaLnBrk="1" fontAlgn="auto" latinLnBrk="0" hangingPunct="1">
                <a:lnSpc>
                  <a:spcPct val="100000"/>
                </a:lnSpc>
                <a:spcBef>
                  <a:spcPts val="600"/>
                </a:spcBef>
                <a:spcAft>
                  <a:spcPts val="600"/>
                </a:spcAft>
                <a:buClr>
                  <a:schemeClr val="accent1">
                    <a:lumMod val="75000"/>
                  </a:schemeClr>
                </a:buClr>
                <a:buSzTx/>
                <a:buFont typeface="Arial"/>
                <a:buChar char="•"/>
                <a:tabLst/>
                <a:defRPr/>
              </a:pPr>
              <a:r>
                <a:rPr kumimoji="0" lang="fr-FR" b="1" i="0" u="none" strike="noStrike" kern="1200" cap="none" spc="0" normalizeH="0" baseline="0" noProof="0" dirty="0">
                  <a:ln>
                    <a:noFill/>
                  </a:ln>
                  <a:solidFill>
                    <a:schemeClr val="tx1"/>
                  </a:solidFill>
                  <a:effectLst/>
                  <a:uLnTx/>
                  <a:uFillTx/>
                  <a:ea typeface="+mn-ea"/>
                  <a:cs typeface="+mn-cs"/>
                  <a:sym typeface="Arial"/>
                </a:rPr>
                <a:t>Méthode </a:t>
              </a:r>
            </a:p>
            <a:p>
              <a:pPr marL="1028700" marR="0" lvl="1" indent="-342900" algn="l" defTabSz="914400" rtl="0" eaLnBrk="1" fontAlgn="auto" latinLnBrk="0" hangingPunct="1">
                <a:lnSpc>
                  <a:spcPct val="100000"/>
                </a:lnSpc>
                <a:spcBef>
                  <a:spcPts val="600"/>
                </a:spcBef>
                <a:spcAft>
                  <a:spcPts val="600"/>
                </a:spcAft>
                <a:buClrTx/>
                <a:buSzTx/>
                <a:buFont typeface="Lucida Grande"/>
                <a:buChar char="-"/>
                <a:tabLst/>
                <a:defRPr/>
              </a:pPr>
              <a:r>
                <a:rPr kumimoji="0" lang="fr-FR" sz="2600" b="0" i="0" u="none" strike="noStrike" kern="1200" cap="none" spc="0" normalizeH="0" baseline="0" noProof="0" dirty="0">
                  <a:ln>
                    <a:noFill/>
                  </a:ln>
                  <a:solidFill>
                    <a:schemeClr val="accent1">
                      <a:lumMod val="75000"/>
                    </a:schemeClr>
                  </a:solidFill>
                  <a:effectLst/>
                  <a:uLnTx/>
                  <a:uFillTx/>
                  <a:sym typeface="Arial"/>
                </a:rPr>
                <a:t>Identifier  une </a:t>
              </a:r>
              <a:r>
                <a:rPr kumimoji="0" lang="fr-FR" sz="2600" b="1" i="0" u="none" strike="noStrike" kern="1200" cap="none" spc="0" normalizeH="0" baseline="0" noProof="0" dirty="0">
                  <a:ln>
                    <a:noFill/>
                  </a:ln>
                  <a:solidFill>
                    <a:schemeClr val="accent1">
                      <a:lumMod val="75000"/>
                    </a:schemeClr>
                  </a:solidFill>
                  <a:effectLst/>
                  <a:uLnTx/>
                  <a:uFillTx/>
                  <a:sym typeface="Arial"/>
                </a:rPr>
                <a:t>population à </a:t>
              </a:r>
              <a:r>
                <a:rPr lang="fr-FR" sz="2600" b="1" dirty="0">
                  <a:solidFill>
                    <a:schemeClr val="accent1">
                      <a:lumMod val="75000"/>
                    </a:schemeClr>
                  </a:solidFill>
                  <a:sym typeface="Arial"/>
                </a:rPr>
                <a:t>risque </a:t>
              </a:r>
              <a:r>
                <a:rPr lang="fr-FR" sz="2600" dirty="0">
                  <a:solidFill>
                    <a:schemeClr val="accent1">
                      <a:lumMod val="75000"/>
                    </a:schemeClr>
                  </a:solidFill>
                  <a:sym typeface="Arial"/>
                </a:rPr>
                <a:t>de perte d’autonomie </a:t>
              </a:r>
              <a:r>
                <a:rPr lang="fr-FR" sz="2600" dirty="0">
                  <a:sym typeface="Arial"/>
                </a:rPr>
                <a:t>en surveillant </a:t>
              </a:r>
              <a:r>
                <a:rPr kumimoji="0" lang="fr-FR" sz="2600" b="0" i="0" u="none" strike="noStrike" kern="1200" cap="none" spc="0" normalizeH="0" baseline="0" noProof="0" dirty="0">
                  <a:ln>
                    <a:noFill/>
                  </a:ln>
                  <a:effectLst/>
                  <a:uLnTx/>
                  <a:uFillTx/>
                  <a:sym typeface="Arial"/>
                </a:rPr>
                <a:t>6 fonctions essentielles</a:t>
              </a:r>
            </a:p>
            <a:p>
              <a:pPr marL="1028700" marR="0" lvl="1" indent="-342900" algn="l" defTabSz="914400" rtl="0" eaLnBrk="1" fontAlgn="auto" latinLnBrk="0" hangingPunct="1">
                <a:lnSpc>
                  <a:spcPct val="100000"/>
                </a:lnSpc>
                <a:spcBef>
                  <a:spcPts val="600"/>
                </a:spcBef>
                <a:spcAft>
                  <a:spcPts val="600"/>
                </a:spcAft>
                <a:buClrTx/>
                <a:buSzTx/>
                <a:buFont typeface="Lucida Grande"/>
                <a:buChar char="-"/>
                <a:tabLst/>
                <a:defRPr/>
              </a:pPr>
              <a:endParaRPr lang="fr-FR" dirty="0">
                <a:sym typeface="Arial"/>
              </a:endParaRPr>
            </a:p>
            <a:p>
              <a:pPr marL="1028700" marR="0" lvl="1" indent="-342900" algn="l" defTabSz="914400" rtl="0" eaLnBrk="1" fontAlgn="auto" latinLnBrk="0" hangingPunct="1">
                <a:lnSpc>
                  <a:spcPct val="100000"/>
                </a:lnSpc>
                <a:spcBef>
                  <a:spcPts val="600"/>
                </a:spcBef>
                <a:spcAft>
                  <a:spcPts val="600"/>
                </a:spcAft>
                <a:buClrTx/>
                <a:buSzTx/>
                <a:buFont typeface="Lucida Grande"/>
                <a:buChar char="-"/>
                <a:tabLst/>
                <a:defRPr/>
              </a:pPr>
              <a:endParaRPr kumimoji="0" lang="fr-FR" b="0" i="0" u="none" strike="noStrike" kern="1200" cap="none" spc="0" normalizeH="0" baseline="0" noProof="0" dirty="0">
                <a:ln>
                  <a:noFill/>
                </a:ln>
                <a:effectLst/>
                <a:uLnTx/>
                <a:uFillTx/>
                <a:ea typeface="+mn-ea"/>
                <a:cs typeface="+mn-cs"/>
                <a:sym typeface="Arial"/>
              </a:endParaRPr>
            </a:p>
            <a:p>
              <a:pPr marR="0" lvl="1" indent="0" algn="l" defTabSz="914400" rtl="0" eaLnBrk="1" fontAlgn="auto" latinLnBrk="0" hangingPunct="1">
                <a:lnSpc>
                  <a:spcPct val="100000"/>
                </a:lnSpc>
                <a:spcBef>
                  <a:spcPts val="600"/>
                </a:spcBef>
                <a:spcAft>
                  <a:spcPts val="600"/>
                </a:spcAft>
                <a:buClrTx/>
                <a:buSzTx/>
                <a:buNone/>
                <a:tabLst/>
                <a:defRPr/>
              </a:pPr>
              <a:endParaRPr kumimoji="0" lang="fr-FR" b="0" i="0" u="none" strike="noStrike" kern="1200" cap="none" spc="0" normalizeH="0" baseline="0" noProof="0" dirty="0">
                <a:ln>
                  <a:noFill/>
                </a:ln>
                <a:solidFill>
                  <a:schemeClr val="accent1">
                    <a:lumMod val="75000"/>
                  </a:schemeClr>
                </a:solidFill>
                <a:effectLst/>
                <a:uLnTx/>
                <a:uFillTx/>
                <a:ea typeface="+mn-ea"/>
                <a:cs typeface="+mn-cs"/>
                <a:sym typeface="Arial"/>
              </a:endParaRPr>
            </a:p>
            <a:p>
              <a:pPr marL="1028700" lvl="1" indent="-342900">
                <a:lnSpc>
                  <a:spcPct val="100000"/>
                </a:lnSpc>
                <a:spcBef>
                  <a:spcPts val="600"/>
                </a:spcBef>
                <a:spcAft>
                  <a:spcPts val="600"/>
                </a:spcAft>
                <a:buFont typeface="Lucida Grande"/>
                <a:buChar char="-"/>
                <a:defRPr/>
              </a:pPr>
              <a:r>
                <a:rPr kumimoji="0" lang="fr-FR" sz="2600" b="1" i="0" u="none" strike="noStrike" kern="1200" cap="none" spc="0" normalizeH="0" baseline="0" noProof="0" dirty="0">
                  <a:ln>
                    <a:noFill/>
                  </a:ln>
                  <a:solidFill>
                    <a:schemeClr val="accent1">
                      <a:lumMod val="75000"/>
                    </a:schemeClr>
                  </a:solidFill>
                  <a:effectLst/>
                  <a:uLnTx/>
                  <a:uFillTx/>
                  <a:ea typeface="+mn-ea"/>
                  <a:cs typeface="+mn-cs"/>
                  <a:sym typeface="Arial"/>
                </a:rPr>
                <a:t>Population cible </a:t>
              </a:r>
              <a:r>
                <a:rPr kumimoji="0" lang="fr-FR" sz="2600" b="0" i="0" u="none" strike="noStrike" kern="1200" cap="none" spc="0" normalizeH="0" baseline="0" noProof="0" dirty="0">
                  <a:ln>
                    <a:noFill/>
                  </a:ln>
                  <a:solidFill>
                    <a:schemeClr val="accent1">
                      <a:lumMod val="75000"/>
                    </a:schemeClr>
                  </a:solidFill>
                  <a:effectLst/>
                  <a:uLnTx/>
                  <a:uFillTx/>
                  <a:ea typeface="+mn-ea"/>
                  <a:cs typeface="+mn-cs"/>
                  <a:sym typeface="Arial"/>
                </a:rPr>
                <a:t>: </a:t>
              </a:r>
              <a:r>
                <a:rPr kumimoji="0" lang="fr-FR" sz="2600" b="0" i="0" u="none" strike="noStrike" kern="1200" cap="none" spc="0" normalizeH="0" baseline="0" noProof="0" dirty="0">
                  <a:ln>
                    <a:noFill/>
                  </a:ln>
                  <a:effectLst/>
                  <a:uLnTx/>
                  <a:uFillTx/>
                  <a:ea typeface="+mn-ea"/>
                  <a:cs typeface="+mn-cs"/>
                  <a:sym typeface="Arial"/>
                </a:rPr>
                <a:t>sujets autonomes de 60 ans et plus, vivant à domicile (robustes, pré-fragiles, fragiles)</a:t>
              </a:r>
            </a:p>
          </p:txBody>
        </p:sp>
        <p:sp>
          <p:nvSpPr>
            <p:cNvPr id="10" name="ZoneTexte 9">
              <a:extLst>
                <a:ext uri="{FF2B5EF4-FFF2-40B4-BE49-F238E27FC236}">
                  <a16:creationId xmlns:a16="http://schemas.microsoft.com/office/drawing/2014/main" id="{208527D6-5999-424F-9C7B-89BE2608378C}"/>
                </a:ext>
              </a:extLst>
            </p:cNvPr>
            <p:cNvSpPr txBox="1"/>
            <p:nvPr/>
          </p:nvSpPr>
          <p:spPr>
            <a:xfrm>
              <a:off x="1334991" y="4566358"/>
              <a:ext cx="1252977" cy="369332"/>
            </a:xfrm>
            <a:prstGeom prst="rect">
              <a:avLst/>
            </a:prstGeom>
            <a:noFill/>
          </p:spPr>
          <p:txBody>
            <a:bodyPr wrap="square" rtlCol="0">
              <a:spAutoFit/>
            </a:bodyPr>
            <a:lstStyle/>
            <a:p>
              <a:pPr algn="ctr"/>
              <a:r>
                <a:rPr lang="fr-FR" b="1" dirty="0"/>
                <a:t>Cognition</a:t>
              </a:r>
            </a:p>
          </p:txBody>
        </p:sp>
        <p:sp>
          <p:nvSpPr>
            <p:cNvPr id="11" name="ZoneTexte 10">
              <a:extLst>
                <a:ext uri="{FF2B5EF4-FFF2-40B4-BE49-F238E27FC236}">
                  <a16:creationId xmlns:a16="http://schemas.microsoft.com/office/drawing/2014/main" id="{C748D594-0F06-4A04-B1CE-D5D8DB32D9B5}"/>
                </a:ext>
              </a:extLst>
            </p:cNvPr>
            <p:cNvSpPr txBox="1"/>
            <p:nvPr/>
          </p:nvSpPr>
          <p:spPr>
            <a:xfrm>
              <a:off x="2950012" y="4566358"/>
              <a:ext cx="1170573" cy="369332"/>
            </a:xfrm>
            <a:prstGeom prst="rect">
              <a:avLst/>
            </a:prstGeom>
            <a:noFill/>
          </p:spPr>
          <p:txBody>
            <a:bodyPr wrap="square" rtlCol="0">
              <a:spAutoFit/>
            </a:bodyPr>
            <a:lstStyle/>
            <a:p>
              <a:pPr algn="ctr"/>
              <a:r>
                <a:rPr lang="fr-FR" b="1" dirty="0"/>
                <a:t>Mobilité</a:t>
              </a:r>
            </a:p>
          </p:txBody>
        </p:sp>
        <p:sp>
          <p:nvSpPr>
            <p:cNvPr id="12" name="ZoneTexte 11">
              <a:extLst>
                <a:ext uri="{FF2B5EF4-FFF2-40B4-BE49-F238E27FC236}">
                  <a16:creationId xmlns:a16="http://schemas.microsoft.com/office/drawing/2014/main" id="{288444B9-AEB6-484E-B0AD-FA3C9ABEF1EE}"/>
                </a:ext>
              </a:extLst>
            </p:cNvPr>
            <p:cNvSpPr txBox="1"/>
            <p:nvPr/>
          </p:nvSpPr>
          <p:spPr>
            <a:xfrm>
              <a:off x="4568214" y="4566358"/>
              <a:ext cx="1170573" cy="369332"/>
            </a:xfrm>
            <a:prstGeom prst="rect">
              <a:avLst/>
            </a:prstGeom>
            <a:noFill/>
          </p:spPr>
          <p:txBody>
            <a:bodyPr wrap="square" rtlCol="0">
              <a:spAutoFit/>
            </a:bodyPr>
            <a:lstStyle/>
            <a:p>
              <a:pPr algn="ctr"/>
              <a:r>
                <a:rPr lang="fr-FR" b="1" dirty="0"/>
                <a:t>Nutrition</a:t>
              </a:r>
            </a:p>
          </p:txBody>
        </p:sp>
        <p:sp>
          <p:nvSpPr>
            <p:cNvPr id="13" name="ZoneTexte 12">
              <a:extLst>
                <a:ext uri="{FF2B5EF4-FFF2-40B4-BE49-F238E27FC236}">
                  <a16:creationId xmlns:a16="http://schemas.microsoft.com/office/drawing/2014/main" id="{4117B693-CE3A-47BB-955A-AC70E67270ED}"/>
                </a:ext>
              </a:extLst>
            </p:cNvPr>
            <p:cNvSpPr txBox="1"/>
            <p:nvPr/>
          </p:nvSpPr>
          <p:spPr>
            <a:xfrm>
              <a:off x="7890039" y="4566358"/>
              <a:ext cx="1170573" cy="369332"/>
            </a:xfrm>
            <a:prstGeom prst="rect">
              <a:avLst/>
            </a:prstGeom>
            <a:noFill/>
          </p:spPr>
          <p:txBody>
            <a:bodyPr wrap="square" rtlCol="0">
              <a:spAutoFit/>
            </a:bodyPr>
            <a:lstStyle/>
            <a:p>
              <a:pPr algn="ctr"/>
              <a:r>
                <a:rPr lang="fr-FR" b="1" dirty="0"/>
                <a:t>Vision</a:t>
              </a:r>
            </a:p>
          </p:txBody>
        </p:sp>
        <p:sp>
          <p:nvSpPr>
            <p:cNvPr id="14" name="ZoneTexte 13">
              <a:extLst>
                <a:ext uri="{FF2B5EF4-FFF2-40B4-BE49-F238E27FC236}">
                  <a16:creationId xmlns:a16="http://schemas.microsoft.com/office/drawing/2014/main" id="{065316F5-04DA-4BB8-BD49-E34DD73B50EE}"/>
                </a:ext>
              </a:extLst>
            </p:cNvPr>
            <p:cNvSpPr txBox="1"/>
            <p:nvPr/>
          </p:nvSpPr>
          <p:spPr>
            <a:xfrm>
              <a:off x="6280640" y="4566358"/>
              <a:ext cx="1170573" cy="369332"/>
            </a:xfrm>
            <a:prstGeom prst="rect">
              <a:avLst/>
            </a:prstGeom>
            <a:noFill/>
          </p:spPr>
          <p:txBody>
            <a:bodyPr wrap="square" rtlCol="0">
              <a:spAutoFit/>
            </a:bodyPr>
            <a:lstStyle/>
            <a:p>
              <a:pPr algn="ctr"/>
              <a:r>
                <a:rPr lang="fr-FR" b="1" dirty="0"/>
                <a:t>Audition</a:t>
              </a:r>
            </a:p>
          </p:txBody>
        </p:sp>
        <p:sp>
          <p:nvSpPr>
            <p:cNvPr id="15" name="ZoneTexte 14">
              <a:extLst>
                <a:ext uri="{FF2B5EF4-FFF2-40B4-BE49-F238E27FC236}">
                  <a16:creationId xmlns:a16="http://schemas.microsoft.com/office/drawing/2014/main" id="{E7721DF1-EF8E-4D0C-8E1C-BA4C46457A51}"/>
                </a:ext>
              </a:extLst>
            </p:cNvPr>
            <p:cNvSpPr txBox="1"/>
            <p:nvPr/>
          </p:nvSpPr>
          <p:spPr>
            <a:xfrm>
              <a:off x="9457373" y="4566358"/>
              <a:ext cx="1338066" cy="369332"/>
            </a:xfrm>
            <a:prstGeom prst="rect">
              <a:avLst/>
            </a:prstGeom>
            <a:noFill/>
          </p:spPr>
          <p:txBody>
            <a:bodyPr wrap="square" rtlCol="0">
              <a:spAutoFit/>
            </a:bodyPr>
            <a:lstStyle/>
            <a:p>
              <a:pPr algn="ctr"/>
              <a:r>
                <a:rPr lang="fr-FR" b="1" dirty="0"/>
                <a:t>Psychologie</a:t>
              </a:r>
            </a:p>
          </p:txBody>
        </p:sp>
      </p:grpSp>
    </p:spTree>
    <p:extLst>
      <p:ext uri="{BB962C8B-B14F-4D97-AF65-F5344CB8AC3E}">
        <p14:creationId xmlns:p14="http://schemas.microsoft.com/office/powerpoint/2010/main" val="346211397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5C1F8E0-B67A-84FB-80CC-D25A9662268F}"/>
              </a:ext>
            </a:extLst>
          </p:cNvPr>
          <p:cNvSpPr>
            <a:spLocks noGrp="1"/>
          </p:cNvSpPr>
          <p:nvPr>
            <p:ph type="title"/>
          </p:nvPr>
        </p:nvSpPr>
        <p:spPr/>
        <p:txBody>
          <a:bodyPr/>
          <a:lstStyle/>
          <a:p>
            <a:r>
              <a:rPr lang="fr-FR" altLang="fr-FR" sz="4400" b="1" dirty="0">
                <a:latin typeface="Calibri" pitchFamily="34" charset="0"/>
              </a:rPr>
              <a:t>         Syndrome de fragilité du sujet âgé</a:t>
            </a:r>
            <a:endParaRPr lang="fr-FR" dirty="0"/>
          </a:p>
        </p:txBody>
      </p:sp>
      <p:sp>
        <p:nvSpPr>
          <p:cNvPr id="4" name="Espace réservé de la date 3">
            <a:extLst>
              <a:ext uri="{FF2B5EF4-FFF2-40B4-BE49-F238E27FC236}">
                <a16:creationId xmlns:a16="http://schemas.microsoft.com/office/drawing/2014/main" id="{91FACFB0-E842-1DC4-52F4-16F7C5B5C222}"/>
              </a:ext>
            </a:extLst>
          </p:cNvPr>
          <p:cNvSpPr>
            <a:spLocks noGrp="1"/>
          </p:cNvSpPr>
          <p:nvPr>
            <p:ph type="dt" sz="half" idx="2"/>
          </p:nvPr>
        </p:nvSpPr>
        <p:spPr/>
        <p:txBody>
          <a:bodyPr/>
          <a:lstStyle/>
          <a:p>
            <a:fld id="{055E4119-FEF2-1446-83A7-B9E279D556EF}" type="datetime1">
              <a:rPr lang="fr-FR" smtClean="0"/>
              <a:pPr/>
              <a:t>02/02/2024</a:t>
            </a:fld>
            <a:endParaRPr lang="fr-FR" dirty="0"/>
          </a:p>
        </p:txBody>
      </p:sp>
      <p:sp>
        <p:nvSpPr>
          <p:cNvPr id="5" name="Espace réservé du numéro de diapositive 4">
            <a:extLst>
              <a:ext uri="{FF2B5EF4-FFF2-40B4-BE49-F238E27FC236}">
                <a16:creationId xmlns:a16="http://schemas.microsoft.com/office/drawing/2014/main" id="{8A92E608-20F0-DB31-2FB5-6ECFDC32CE44}"/>
              </a:ext>
            </a:extLst>
          </p:cNvPr>
          <p:cNvSpPr>
            <a:spLocks noGrp="1"/>
          </p:cNvSpPr>
          <p:nvPr>
            <p:ph type="sldNum" sz="quarter" idx="4"/>
          </p:nvPr>
        </p:nvSpPr>
        <p:spPr/>
        <p:txBody>
          <a:bodyPr/>
          <a:lstStyle/>
          <a:p>
            <a:fld id="{E17BB4D2-8023-E844-AC6D-83631A7DE10B}" type="slidenum">
              <a:rPr lang="fr-FR" smtClean="0"/>
              <a:pPr/>
              <a:t>5</a:t>
            </a:fld>
            <a:endParaRPr lang="fr-FR" dirty="0"/>
          </a:p>
        </p:txBody>
      </p:sp>
      <p:sp>
        <p:nvSpPr>
          <p:cNvPr id="6" name="Espace réservé du pied de page 5">
            <a:extLst>
              <a:ext uri="{FF2B5EF4-FFF2-40B4-BE49-F238E27FC236}">
                <a16:creationId xmlns:a16="http://schemas.microsoft.com/office/drawing/2014/main" id="{88521154-7E3D-E714-CAA0-B4786CCD9C98}"/>
              </a:ext>
            </a:extLst>
          </p:cNvPr>
          <p:cNvSpPr>
            <a:spLocks noGrp="1"/>
          </p:cNvSpPr>
          <p:nvPr>
            <p:ph type="ftr" sz="quarter" idx="3"/>
          </p:nvPr>
        </p:nvSpPr>
        <p:spPr/>
        <p:txBody>
          <a:bodyPr/>
          <a:lstStyle/>
          <a:p>
            <a:r>
              <a:rPr lang="fr-FR"/>
              <a:t>Titre de la présentation</a:t>
            </a:r>
            <a:endParaRPr lang="fr-FR" dirty="0"/>
          </a:p>
        </p:txBody>
      </p:sp>
      <p:pic>
        <p:nvPicPr>
          <p:cNvPr id="7" name="Picture 3">
            <a:extLst>
              <a:ext uri="{FF2B5EF4-FFF2-40B4-BE49-F238E27FC236}">
                <a16:creationId xmlns:a16="http://schemas.microsoft.com/office/drawing/2014/main" id="{FBF0CFC7-62E9-B423-93C4-6A58CD947D1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0359" y="1825625"/>
            <a:ext cx="8231281"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210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2">
            <a:extLst>
              <a:ext uri="{FF2B5EF4-FFF2-40B4-BE49-F238E27FC236}">
                <a16:creationId xmlns:a16="http://schemas.microsoft.com/office/drawing/2014/main" id="{42C209B1-BE92-4763-A601-7FAEB3570CDC}"/>
              </a:ext>
            </a:extLst>
          </p:cNvPr>
          <p:cNvSpPr txBox="1">
            <a:spLocks/>
          </p:cNvSpPr>
          <p:nvPr/>
        </p:nvSpPr>
        <p:spPr>
          <a:xfrm>
            <a:off x="643656" y="1246644"/>
            <a:ext cx="10966138" cy="389382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Monaco" pitchFamily="2" charset="77"/>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Monaco" pitchFamily="2" charset="77"/>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Monaco" pitchFamily="2" charset="77"/>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600"/>
              </a:spcBef>
              <a:spcAft>
                <a:spcPts val="600"/>
              </a:spcAft>
              <a:buClr>
                <a:schemeClr val="accent1">
                  <a:lumMod val="75000"/>
                </a:schemeClr>
              </a:buClr>
              <a:buSzTx/>
              <a:buFont typeface="Arial"/>
              <a:buChar char="•"/>
              <a:tabLst/>
              <a:defRPr/>
            </a:pPr>
            <a:r>
              <a:rPr kumimoji="0" lang="fr-FR" b="1" i="0" u="none" strike="noStrike" kern="1200" cap="none" spc="0" normalizeH="0" baseline="0" noProof="0" dirty="0">
                <a:ln>
                  <a:noFill/>
                </a:ln>
                <a:solidFill>
                  <a:schemeClr val="tx1"/>
                </a:solidFill>
                <a:effectLst/>
                <a:uLnTx/>
                <a:uFillTx/>
                <a:ea typeface="+mn-ea"/>
                <a:cs typeface="+mn-cs"/>
                <a:sym typeface="Arial"/>
              </a:rPr>
              <a:t>Un programme de l’OMS : objectif de réduction de 15 millions le</a:t>
            </a:r>
            <a:r>
              <a:rPr kumimoji="0" lang="fr-FR" b="1" i="0" u="none" strike="noStrike" kern="1200" cap="none" spc="0" normalizeH="0" noProof="0" dirty="0">
                <a:ln>
                  <a:noFill/>
                </a:ln>
                <a:solidFill>
                  <a:schemeClr val="tx1"/>
                </a:solidFill>
                <a:effectLst/>
                <a:uLnTx/>
                <a:uFillTx/>
                <a:ea typeface="+mn-ea"/>
                <a:cs typeface="+mn-cs"/>
                <a:sym typeface="Arial"/>
              </a:rPr>
              <a:t> nombre de</a:t>
            </a:r>
            <a:r>
              <a:rPr kumimoji="0" lang="fr-FR" b="1" i="0" u="none" strike="noStrike" kern="1200" cap="none" spc="0" normalizeH="0" baseline="0" noProof="0" dirty="0">
                <a:ln>
                  <a:noFill/>
                </a:ln>
                <a:solidFill>
                  <a:schemeClr val="tx1"/>
                </a:solidFill>
                <a:effectLst/>
                <a:uLnTx/>
                <a:uFillTx/>
                <a:ea typeface="+mn-ea"/>
                <a:cs typeface="+mn-cs"/>
                <a:sym typeface="Arial"/>
              </a:rPr>
              <a:t> sujets dépendants d’ici 2025</a:t>
            </a:r>
          </a:p>
          <a:p>
            <a:pPr marL="457200" marR="0" lvl="0" indent="-457200" algn="l" defTabSz="914400" rtl="0" eaLnBrk="1" fontAlgn="auto" latinLnBrk="0" hangingPunct="1">
              <a:lnSpc>
                <a:spcPct val="100000"/>
              </a:lnSpc>
              <a:spcBef>
                <a:spcPts val="600"/>
              </a:spcBef>
              <a:spcAft>
                <a:spcPts val="600"/>
              </a:spcAft>
              <a:buClr>
                <a:schemeClr val="accent1">
                  <a:lumMod val="75000"/>
                </a:schemeClr>
              </a:buClr>
              <a:buSzTx/>
              <a:buFont typeface="Arial"/>
              <a:buChar char="•"/>
              <a:tabLst/>
              <a:defRPr/>
            </a:pPr>
            <a:r>
              <a:rPr kumimoji="0" lang="fr-FR" b="1" i="0" u="none" strike="noStrike" kern="1200" cap="none" spc="0" normalizeH="0" baseline="0" noProof="0" dirty="0">
                <a:ln>
                  <a:noFill/>
                </a:ln>
                <a:solidFill>
                  <a:schemeClr val="tx1"/>
                </a:solidFill>
                <a:effectLst/>
                <a:uLnTx/>
                <a:uFillTx/>
                <a:ea typeface="+mn-ea"/>
                <a:cs typeface="+mn-cs"/>
                <a:sym typeface="Arial"/>
              </a:rPr>
              <a:t>Démarche ICOPE</a:t>
            </a:r>
            <a:r>
              <a:rPr kumimoji="0" lang="fr-FR" b="1" i="0" u="none" strike="noStrike" kern="1200" cap="none" spc="0" normalizeH="0" noProof="0" dirty="0">
                <a:ln>
                  <a:noFill/>
                </a:ln>
                <a:solidFill>
                  <a:schemeClr val="tx1"/>
                </a:solidFill>
                <a:effectLst/>
                <a:uLnTx/>
                <a:uFillTx/>
                <a:ea typeface="+mn-ea"/>
                <a:cs typeface="+mn-cs"/>
                <a:sym typeface="Arial"/>
              </a:rPr>
              <a:t> : </a:t>
            </a:r>
            <a:r>
              <a:rPr kumimoji="0" lang="fr-FR" b="1" i="0" u="none" strike="noStrike" kern="1200" cap="none" spc="0" normalizeH="0" baseline="0" noProof="0" dirty="0">
                <a:ln>
                  <a:noFill/>
                </a:ln>
                <a:solidFill>
                  <a:schemeClr val="tx1"/>
                </a:solidFill>
                <a:effectLst/>
                <a:uLnTx/>
                <a:uFillTx/>
                <a:ea typeface="+mn-ea"/>
                <a:cs typeface="+mn-cs"/>
                <a:sym typeface="Arial"/>
              </a:rPr>
              <a:t> </a:t>
            </a:r>
          </a:p>
          <a:p>
            <a:pPr marL="1028700" marR="0" lvl="1" indent="-342900" algn="l" defTabSz="914400" rtl="0" eaLnBrk="1" fontAlgn="auto" latinLnBrk="0" hangingPunct="1">
              <a:lnSpc>
                <a:spcPct val="100000"/>
              </a:lnSpc>
              <a:spcBef>
                <a:spcPts val="600"/>
              </a:spcBef>
              <a:spcAft>
                <a:spcPts val="600"/>
              </a:spcAft>
              <a:buClr>
                <a:schemeClr val="accent1">
                  <a:lumMod val="75000"/>
                </a:schemeClr>
              </a:buClr>
              <a:buSzTx/>
              <a:buFont typeface="Lucida Grande"/>
              <a:buChar char="-"/>
              <a:tabLst/>
              <a:defRPr/>
            </a:pPr>
            <a:r>
              <a:rPr lang="fr-FR" sz="2600" dirty="0">
                <a:solidFill>
                  <a:srgbClr val="191669"/>
                </a:solidFill>
                <a:sym typeface="Arial"/>
              </a:rPr>
              <a:t>Conçue</a:t>
            </a:r>
            <a:r>
              <a:rPr kumimoji="0" lang="fr-FR" sz="2600" b="0" i="0" u="none" strike="noStrike" kern="1200" cap="none" spc="0" normalizeH="0" baseline="0" noProof="0" dirty="0">
                <a:ln>
                  <a:noFill/>
                </a:ln>
                <a:solidFill>
                  <a:srgbClr val="191669"/>
                </a:solidFill>
                <a:effectLst/>
                <a:uLnTx/>
                <a:uFillTx/>
                <a:sym typeface="Arial"/>
              </a:rPr>
              <a:t> pour </a:t>
            </a:r>
            <a:r>
              <a:rPr kumimoji="0" lang="fr-FR" sz="2600" b="1" i="0" u="none" strike="noStrike" kern="1200" cap="none" spc="0" normalizeH="0" baseline="0" noProof="0" dirty="0">
                <a:ln>
                  <a:noFill/>
                </a:ln>
                <a:solidFill>
                  <a:schemeClr val="accent1">
                    <a:lumMod val="75000"/>
                  </a:schemeClr>
                </a:solidFill>
                <a:effectLst/>
                <a:uLnTx/>
                <a:uFillTx/>
                <a:sym typeface="Arial"/>
              </a:rPr>
              <a:t>les soins de premier recours </a:t>
            </a:r>
          </a:p>
          <a:p>
            <a:pPr marL="1028700" marR="0" lvl="1" indent="-342900" algn="l" defTabSz="914400" rtl="0" eaLnBrk="1" fontAlgn="auto" latinLnBrk="0" hangingPunct="1">
              <a:lnSpc>
                <a:spcPct val="100000"/>
              </a:lnSpc>
              <a:spcBef>
                <a:spcPts val="600"/>
              </a:spcBef>
              <a:spcAft>
                <a:spcPts val="600"/>
              </a:spcAft>
              <a:buClr>
                <a:schemeClr val="accent1">
                  <a:lumMod val="75000"/>
                </a:schemeClr>
              </a:buClr>
              <a:buSzTx/>
              <a:buFont typeface="Lucida Grande"/>
              <a:buChar char="-"/>
              <a:tabLst/>
              <a:defRPr/>
            </a:pPr>
            <a:r>
              <a:rPr kumimoji="0" lang="fr-FR" sz="2600" b="0" i="0" u="none" strike="noStrike" kern="1200" cap="none" spc="0" normalizeH="0" baseline="0" noProof="0" dirty="0">
                <a:ln>
                  <a:noFill/>
                </a:ln>
                <a:solidFill>
                  <a:srgbClr val="191669"/>
                </a:solidFill>
                <a:effectLst/>
                <a:uLnTx/>
                <a:uFillTx/>
                <a:sym typeface="Arial"/>
              </a:rPr>
              <a:t>S’appuie sur </a:t>
            </a:r>
            <a:r>
              <a:rPr kumimoji="0" lang="fr-FR" sz="2600" b="1" i="0" u="none" strike="noStrike" kern="1200" cap="none" spc="0" normalizeH="0" baseline="0" noProof="0" dirty="0">
                <a:ln>
                  <a:noFill/>
                </a:ln>
                <a:solidFill>
                  <a:schemeClr val="accent1">
                    <a:lumMod val="75000"/>
                  </a:schemeClr>
                </a:solidFill>
                <a:effectLst/>
                <a:uLnTx/>
                <a:uFillTx/>
                <a:sym typeface="Arial"/>
              </a:rPr>
              <a:t>l’ensemble des acteurs intervenant dans le parcours de la personne âgée</a:t>
            </a:r>
            <a:r>
              <a:rPr kumimoji="0" lang="fr-FR" sz="2600" b="0" i="0" u="none" strike="noStrike" kern="1200" cap="none" spc="0" normalizeH="0" baseline="0" noProof="0" dirty="0">
                <a:ln>
                  <a:noFill/>
                </a:ln>
                <a:solidFill>
                  <a:schemeClr val="accent1">
                    <a:lumMod val="75000"/>
                  </a:schemeClr>
                </a:solidFill>
                <a:effectLst/>
                <a:uLnTx/>
                <a:uFillTx/>
                <a:sym typeface="Arial"/>
              </a:rPr>
              <a:t> : </a:t>
            </a:r>
            <a:r>
              <a:rPr kumimoji="0" lang="fr-FR" sz="2600" b="0" i="0" u="none" strike="noStrike" kern="1200" cap="none" spc="0" normalizeH="0" baseline="0" noProof="0" dirty="0">
                <a:ln>
                  <a:noFill/>
                </a:ln>
                <a:effectLst/>
                <a:uLnTx/>
                <a:uFillTx/>
                <a:sym typeface="Arial"/>
              </a:rPr>
              <a:t>secteurs sanitaire, médico-social, social</a:t>
            </a:r>
          </a:p>
          <a:p>
            <a:pPr marL="1028700" marR="0" lvl="1" indent="-342900" algn="l" defTabSz="914400" rtl="0" eaLnBrk="1" fontAlgn="auto" latinLnBrk="0" hangingPunct="1">
              <a:lnSpc>
                <a:spcPct val="100000"/>
              </a:lnSpc>
              <a:spcBef>
                <a:spcPts val="600"/>
              </a:spcBef>
              <a:spcAft>
                <a:spcPts val="600"/>
              </a:spcAft>
              <a:buClr>
                <a:schemeClr val="accent1">
                  <a:lumMod val="75000"/>
                </a:schemeClr>
              </a:buClr>
              <a:buSzTx/>
              <a:buFont typeface="Lucida Grande"/>
              <a:buChar char="-"/>
              <a:tabLst/>
              <a:defRPr/>
            </a:pPr>
            <a:r>
              <a:rPr kumimoji="0" lang="fr-FR" sz="2600" b="0" i="0" u="none" strike="noStrike" kern="1200" cap="none" spc="0" normalizeH="0" baseline="0" noProof="0" dirty="0">
                <a:ln>
                  <a:noFill/>
                </a:ln>
                <a:effectLst/>
                <a:uLnTx/>
                <a:uFillTx/>
                <a:sym typeface="Arial"/>
              </a:rPr>
              <a:t>Le senior devient </a:t>
            </a:r>
            <a:r>
              <a:rPr kumimoji="0" lang="fr-FR" sz="2600" b="1" i="0" u="none" strike="noStrike" kern="1200" cap="none" spc="0" normalizeH="0" baseline="0" noProof="0" dirty="0">
                <a:ln>
                  <a:noFill/>
                </a:ln>
                <a:solidFill>
                  <a:schemeClr val="accent1">
                    <a:lumMod val="75000"/>
                  </a:schemeClr>
                </a:solidFill>
                <a:effectLst/>
                <a:uLnTx/>
                <a:uFillTx/>
                <a:sym typeface="Arial"/>
              </a:rPr>
              <a:t>acteur de sa propre santé</a:t>
            </a:r>
          </a:p>
        </p:txBody>
      </p:sp>
      <p:pic>
        <p:nvPicPr>
          <p:cNvPr id="2" name="Image 1">
            <a:extLst>
              <a:ext uri="{FF2B5EF4-FFF2-40B4-BE49-F238E27FC236}">
                <a16:creationId xmlns:a16="http://schemas.microsoft.com/office/drawing/2014/main" id="{0653288A-6165-D3FB-A295-6E14B4AF7A7C}"/>
              </a:ext>
            </a:extLst>
          </p:cNvPr>
          <p:cNvPicPr>
            <a:picLocks noChangeAspect="1"/>
          </p:cNvPicPr>
          <p:nvPr/>
        </p:nvPicPr>
        <p:blipFill>
          <a:blip r:embed="rId3"/>
          <a:stretch>
            <a:fillRect/>
          </a:stretch>
        </p:blipFill>
        <p:spPr>
          <a:xfrm>
            <a:off x="7281969" y="1908555"/>
            <a:ext cx="3261560" cy="747395"/>
          </a:xfrm>
          <a:prstGeom prst="rect">
            <a:avLst/>
          </a:prstGeom>
        </p:spPr>
      </p:pic>
      <p:sp>
        <p:nvSpPr>
          <p:cNvPr id="4" name="Titre 3">
            <a:extLst>
              <a:ext uri="{FF2B5EF4-FFF2-40B4-BE49-F238E27FC236}">
                <a16:creationId xmlns:a16="http://schemas.microsoft.com/office/drawing/2014/main" id="{4C51B26B-5BDE-F137-5698-4B26BF368908}"/>
              </a:ext>
            </a:extLst>
          </p:cNvPr>
          <p:cNvSpPr>
            <a:spLocks noGrp="1"/>
          </p:cNvSpPr>
          <p:nvPr>
            <p:ph type="title"/>
          </p:nvPr>
        </p:nvSpPr>
        <p:spPr>
          <a:xfrm>
            <a:off x="838200" y="0"/>
            <a:ext cx="10515600" cy="1090228"/>
          </a:xfrm>
        </p:spPr>
        <p:txBody>
          <a:bodyPr>
            <a:normAutofit/>
          </a:bodyPr>
          <a:lstStyle/>
          <a:p>
            <a:r>
              <a:rPr lang="fr-FR" sz="4000" dirty="0">
                <a:solidFill>
                  <a:schemeClr val="accent1">
                    <a:lumMod val="75000"/>
                  </a:schemeClr>
                </a:solidFill>
                <a:latin typeface="+mn-lt"/>
                <a:cs typeface="Arial" panose="020B0604020202020204" pitchFamily="34" charset="0"/>
              </a:rPr>
              <a:t>Le programme ICOPE </a:t>
            </a:r>
            <a:r>
              <a:rPr lang="fr-FR" sz="4000" b="0" dirty="0">
                <a:solidFill>
                  <a:schemeClr val="accent1">
                    <a:lumMod val="75000"/>
                  </a:schemeClr>
                </a:solidFill>
                <a:latin typeface="+mn-lt"/>
                <a:cs typeface="Arial" panose="020B0604020202020204" pitchFamily="34" charset="0"/>
              </a:rPr>
              <a:t>(Soins Intégrés pour les PA) </a:t>
            </a:r>
          </a:p>
        </p:txBody>
      </p:sp>
      <p:sp>
        <p:nvSpPr>
          <p:cNvPr id="5" name="Espace réservé du numéro de diapositive 4">
            <a:extLst>
              <a:ext uri="{FF2B5EF4-FFF2-40B4-BE49-F238E27FC236}">
                <a16:creationId xmlns:a16="http://schemas.microsoft.com/office/drawing/2014/main" id="{6148A665-005E-1291-9CC2-479C0E1D6583}"/>
              </a:ext>
            </a:extLst>
          </p:cNvPr>
          <p:cNvSpPr>
            <a:spLocks noGrp="1"/>
          </p:cNvSpPr>
          <p:nvPr>
            <p:ph type="sldNum" sz="quarter" idx="4294967295"/>
          </p:nvPr>
        </p:nvSpPr>
        <p:spPr/>
        <p:txBody>
          <a:bodyPr/>
          <a:lstStyle/>
          <a:p>
            <a:pPr marL="0" lvl="0" indent="0" algn="r" rtl="0">
              <a:spcBef>
                <a:spcPts val="0"/>
              </a:spcBef>
              <a:spcAft>
                <a:spcPts val="0"/>
              </a:spcAft>
              <a:buNone/>
            </a:pPr>
            <a:fld id="{00000000-1234-1234-1234-123412341234}" type="slidenum">
              <a:rPr lang="fr-FR" smtClean="0"/>
              <a:t>6</a:t>
            </a:fld>
            <a:endParaRPr lang="fr-FR"/>
          </a:p>
        </p:txBody>
      </p:sp>
      <p:sp>
        <p:nvSpPr>
          <p:cNvPr id="3" name="Rectangle 2"/>
          <p:cNvSpPr/>
          <p:nvPr/>
        </p:nvSpPr>
        <p:spPr>
          <a:xfrm>
            <a:off x="1785967" y="5298102"/>
            <a:ext cx="8167070" cy="707886"/>
          </a:xfrm>
          <a:prstGeom prst="rect">
            <a:avLst/>
          </a:prstGeom>
        </p:spPr>
        <p:txBody>
          <a:bodyPr wrap="square">
            <a:spAutoFit/>
          </a:bodyPr>
          <a:lstStyle/>
          <a:p>
            <a:pPr marL="685800" lvl="1">
              <a:spcBef>
                <a:spcPts val="600"/>
              </a:spcBef>
              <a:spcAft>
                <a:spcPts val="600"/>
              </a:spcAft>
              <a:buClr>
                <a:schemeClr val="accent1">
                  <a:lumMod val="75000"/>
                </a:schemeClr>
              </a:buClr>
              <a:defRPr/>
            </a:pPr>
            <a:r>
              <a:rPr lang="fr-FR" sz="4000" dirty="0">
                <a:solidFill>
                  <a:schemeClr val="accent2"/>
                </a:solidFill>
                <a:ea typeface="Wingdings"/>
                <a:cs typeface="Wingdings"/>
                <a:sym typeface="Wingdings"/>
              </a:rPr>
              <a:t> </a:t>
            </a:r>
            <a:r>
              <a:rPr lang="fr-FR" sz="4000" dirty="0">
                <a:sym typeface="Arial"/>
              </a:rPr>
              <a:t>Démarche ICOPE </a:t>
            </a:r>
            <a:r>
              <a:rPr lang="fr-FR" sz="4000" b="1" dirty="0">
                <a:solidFill>
                  <a:schemeClr val="accent2"/>
                </a:solidFill>
                <a:sym typeface="Arial"/>
              </a:rPr>
              <a:t>cinq étapes</a:t>
            </a:r>
          </a:p>
        </p:txBody>
      </p:sp>
    </p:spTree>
    <p:extLst>
      <p:ext uri="{BB962C8B-B14F-4D97-AF65-F5344CB8AC3E}">
        <p14:creationId xmlns:p14="http://schemas.microsoft.com/office/powerpoint/2010/main" val="393304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Google Shape;218;p4">
            <a:extLst>
              <a:ext uri="{FF2B5EF4-FFF2-40B4-BE49-F238E27FC236}">
                <a16:creationId xmlns:a16="http://schemas.microsoft.com/office/drawing/2014/main" id="{1F090DED-50AD-4DF4-9C77-0F742581486A}"/>
              </a:ext>
            </a:extLst>
          </p:cNvPr>
          <p:cNvSpPr txBox="1"/>
          <p:nvPr/>
        </p:nvSpPr>
        <p:spPr>
          <a:xfrm>
            <a:off x="9114212" y="511848"/>
            <a:ext cx="2408613" cy="2288138"/>
          </a:xfrm>
          <a:prstGeom prst="rect">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757070"/>
              </a:buClr>
              <a:buSzPts val="2800"/>
              <a:buFont typeface="Arial"/>
              <a:buNone/>
              <a:tabLst/>
              <a:defRPr/>
            </a:pPr>
            <a:endParaRPr kumimoji="0" sz="2400" b="1" i="0" u="none" strike="noStrike" kern="1200" cap="none" spc="0" normalizeH="0" baseline="0" noProof="0">
              <a:ln>
                <a:noFill/>
              </a:ln>
              <a:solidFill>
                <a:srgbClr val="F8846C"/>
              </a:solidFill>
              <a:effectLst/>
              <a:uLnTx/>
              <a:uFillTx/>
              <a:latin typeface="Corbel" panose="020B0503020204020204" pitchFamily="34" charset="0"/>
              <a:ea typeface="+mn-ea"/>
              <a:cs typeface="+mn-cs"/>
            </a:endParaRPr>
          </a:p>
        </p:txBody>
      </p:sp>
      <p:sp>
        <p:nvSpPr>
          <p:cNvPr id="10" name="Google Shape;231;p4">
            <a:extLst>
              <a:ext uri="{FF2B5EF4-FFF2-40B4-BE49-F238E27FC236}">
                <a16:creationId xmlns:a16="http://schemas.microsoft.com/office/drawing/2014/main" id="{508246FE-3F3A-4EF7-892D-2F4771BB9E31}"/>
              </a:ext>
            </a:extLst>
          </p:cNvPr>
          <p:cNvSpPr/>
          <p:nvPr/>
        </p:nvSpPr>
        <p:spPr>
          <a:xfrm>
            <a:off x="669175" y="516298"/>
            <a:ext cx="2408613" cy="2283689"/>
          </a:xfrm>
          <a:prstGeom prst="rect">
            <a:avLst/>
          </a:prstGeom>
          <a:solidFill>
            <a:schemeClr val="accent1">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srgbClr val="800000"/>
                </a:solidFill>
                <a:effectLst/>
                <a:uLnTx/>
                <a:uFillTx/>
                <a:latin typeface="Calibri"/>
                <a:ea typeface="Calibri"/>
                <a:cs typeface="Calibri"/>
                <a:sym typeface="Calibri"/>
              </a:rPr>
              <a:t> </a:t>
            </a:r>
            <a:endParaRPr kumimoji="0"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32;p4">
            <a:extLst>
              <a:ext uri="{FF2B5EF4-FFF2-40B4-BE49-F238E27FC236}">
                <a16:creationId xmlns:a16="http://schemas.microsoft.com/office/drawing/2014/main" id="{11DA153F-EAA8-4D6B-879A-94709CDDD3BE}"/>
              </a:ext>
            </a:extLst>
          </p:cNvPr>
          <p:cNvSpPr/>
          <p:nvPr/>
        </p:nvSpPr>
        <p:spPr>
          <a:xfrm>
            <a:off x="6297160" y="516298"/>
            <a:ext cx="2428552" cy="2288138"/>
          </a:xfrm>
          <a:prstGeom prst="rect">
            <a:avLst/>
          </a:prstGeom>
          <a:solidFill>
            <a:schemeClr val="accent2">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srgbClr val="F8846C"/>
              </a:solidFill>
              <a:effectLst/>
              <a:uLnTx/>
              <a:uFillTx/>
              <a:latin typeface="Corbel" panose="020B0503020204020204" pitchFamily="34" charset="0"/>
              <a:ea typeface="+mn-ea"/>
              <a:cs typeface="+mn-cs"/>
            </a:endParaRPr>
          </a:p>
        </p:txBody>
      </p:sp>
      <p:sp>
        <p:nvSpPr>
          <p:cNvPr id="12" name="Google Shape;233;p4">
            <a:extLst>
              <a:ext uri="{FF2B5EF4-FFF2-40B4-BE49-F238E27FC236}">
                <a16:creationId xmlns:a16="http://schemas.microsoft.com/office/drawing/2014/main" id="{10568A2B-EAB7-4AE1-92F7-CFE289B12892}"/>
              </a:ext>
            </a:extLst>
          </p:cNvPr>
          <p:cNvSpPr/>
          <p:nvPr/>
        </p:nvSpPr>
        <p:spPr>
          <a:xfrm>
            <a:off x="3452206" y="461868"/>
            <a:ext cx="2501661" cy="2283689"/>
          </a:xfrm>
          <a:prstGeom prst="rect">
            <a:avLst/>
          </a:prstGeom>
          <a:solidFill>
            <a:schemeClr val="accent3">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8846C"/>
              </a:solidFill>
              <a:effectLst/>
              <a:uLnTx/>
              <a:uFillTx/>
              <a:latin typeface="Corbel" panose="020B0503020204020204" pitchFamily="34" charset="0"/>
              <a:ea typeface="+mn-ea"/>
              <a:cs typeface="+mn-cs"/>
            </a:endParaRPr>
          </a:p>
        </p:txBody>
      </p:sp>
      <p:sp>
        <p:nvSpPr>
          <p:cNvPr id="15" name="Flèche droite 4">
            <a:extLst>
              <a:ext uri="{FF2B5EF4-FFF2-40B4-BE49-F238E27FC236}">
                <a16:creationId xmlns:a16="http://schemas.microsoft.com/office/drawing/2014/main" id="{41BFE583-0086-4F98-8DF9-7D3C5AD41B26}"/>
              </a:ext>
            </a:extLst>
          </p:cNvPr>
          <p:cNvSpPr/>
          <p:nvPr/>
        </p:nvSpPr>
        <p:spPr>
          <a:xfrm>
            <a:off x="2959325" y="585427"/>
            <a:ext cx="687244" cy="41931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sp>
        <p:nvSpPr>
          <p:cNvPr id="21" name="Rectangle avec flèche vers le bas 5">
            <a:extLst>
              <a:ext uri="{FF2B5EF4-FFF2-40B4-BE49-F238E27FC236}">
                <a16:creationId xmlns:a16="http://schemas.microsoft.com/office/drawing/2014/main" id="{16DB5034-6407-4C6E-A002-8807B8BD1E37}"/>
              </a:ext>
            </a:extLst>
          </p:cNvPr>
          <p:cNvSpPr/>
          <p:nvPr/>
        </p:nvSpPr>
        <p:spPr>
          <a:xfrm>
            <a:off x="669176" y="4784276"/>
            <a:ext cx="10876353" cy="537595"/>
          </a:xfrm>
          <a:prstGeom prst="downArrowCallout">
            <a:avLst>
              <a:gd name="adj1" fmla="val 32873"/>
              <a:gd name="adj2" fmla="val 41607"/>
              <a:gd name="adj3" fmla="val 43263"/>
              <a:gd name="adj4" fmla="val 4169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Google Shape;228;p4">
            <a:extLst>
              <a:ext uri="{FF2B5EF4-FFF2-40B4-BE49-F238E27FC236}">
                <a16:creationId xmlns:a16="http://schemas.microsoft.com/office/drawing/2014/main" id="{0F854E39-A689-4EF2-B8EA-0D5B4817BEB1}"/>
              </a:ext>
            </a:extLst>
          </p:cNvPr>
          <p:cNvSpPr/>
          <p:nvPr/>
        </p:nvSpPr>
        <p:spPr>
          <a:xfrm>
            <a:off x="701482" y="1926603"/>
            <a:ext cx="2362223" cy="839263"/>
          </a:xfrm>
          <a:prstGeom prst="rect">
            <a:avLst/>
          </a:prstGeom>
          <a:noFill/>
          <a:ln>
            <a:noFill/>
          </a:ln>
        </p:spPr>
        <p:txBody>
          <a:bodyPr spcFirstLastPara="1" wrap="square" lIns="68569" tIns="34275" rIns="68569" bIns="34275" anchor="ctr" anchorCtr="0">
            <a:noAutofit/>
          </a:bodyPr>
          <a:lstStyle/>
          <a:p>
            <a:pPr marL="171450" marR="0" lvl="0" indent="-171450" algn="l" defTabSz="914400" rtl="0" eaLnBrk="1" fontAlgn="auto" latinLnBrk="0" hangingPunct="1">
              <a:lnSpc>
                <a:spcPct val="100000"/>
              </a:lnSpc>
              <a:spcBef>
                <a:spcPts val="0"/>
              </a:spcBef>
              <a:spcAft>
                <a:spcPts val="0"/>
              </a:spcAft>
              <a:buClr>
                <a:prstClr val="black"/>
              </a:buClr>
              <a:buSzPts val="1600"/>
              <a:buFont typeface="Arial" panose="020B0604020202020204" pitchFamily="34" charset="0"/>
              <a:buChar char="•"/>
              <a:tabLst/>
              <a:defRPr/>
            </a:pPr>
            <a:r>
              <a:rPr kumimoji="0" lang="fr-FR" sz="1200" b="0" i="0" u="none" strike="noStrike" kern="0" cap="none" spc="0" normalizeH="0" baseline="0" noProof="0" dirty="0">
                <a:ln>
                  <a:noFill/>
                </a:ln>
                <a:effectLst/>
                <a:uLnTx/>
                <a:uFillTx/>
                <a:latin typeface="Corbel" panose="020B0503020204020204" pitchFamily="34" charset="0"/>
                <a:ea typeface="Calibri"/>
                <a:cs typeface="Calibri"/>
                <a:sym typeface="Calibri"/>
              </a:rPr>
              <a:t>Outil simple et rapide, utilisable par tout professionnel formé</a:t>
            </a:r>
            <a:endParaRPr kumimoji="0" sz="1200" b="0" i="0" u="none" strike="noStrike" kern="0" cap="none" spc="0" normalizeH="0" baseline="0" noProof="0" dirty="0">
              <a:ln>
                <a:noFill/>
              </a:ln>
              <a:effectLst/>
              <a:uLnTx/>
              <a:uFillTx/>
              <a:latin typeface="Corbel" panose="020B0503020204020204" pitchFamily="34" charset="0"/>
              <a:ea typeface="+mn-ea"/>
              <a:cs typeface="+mn-cs"/>
            </a:endParaRPr>
          </a:p>
          <a:p>
            <a:pPr marL="171450" marR="0" lvl="0" indent="-171450" algn="just" defTabSz="914400" rtl="0" eaLnBrk="1" fontAlgn="auto" latinLnBrk="0" hangingPunct="1">
              <a:lnSpc>
                <a:spcPct val="100000"/>
              </a:lnSpc>
              <a:spcBef>
                <a:spcPts val="0"/>
              </a:spcBef>
              <a:spcAft>
                <a:spcPts val="0"/>
              </a:spcAft>
              <a:buClr>
                <a:prstClr val="black"/>
              </a:buClr>
              <a:buSzPts val="1600"/>
              <a:buFont typeface="Arial" panose="020B0604020202020204" pitchFamily="34" charset="0"/>
              <a:buChar char="•"/>
              <a:tabLst/>
              <a:defRPr/>
            </a:pPr>
            <a:r>
              <a:rPr kumimoji="0" lang="fr-FR" sz="1200" b="0" i="0" u="none" strike="noStrike" kern="0" cap="none" spc="0" normalizeH="0" baseline="0" noProof="0" dirty="0">
                <a:ln>
                  <a:noFill/>
                </a:ln>
                <a:effectLst/>
                <a:uLnTx/>
                <a:uFillTx/>
                <a:latin typeface="Corbel" panose="020B0503020204020204" pitchFamily="34" charset="0"/>
                <a:ea typeface="Calibri"/>
                <a:cs typeface="Calibri"/>
                <a:sym typeface="Calibri"/>
              </a:rPr>
              <a:t>Auto-évaluation par le senior ou son aidant après apprentissage</a:t>
            </a:r>
            <a:endParaRPr kumimoji="0" sz="1200" b="0" i="0" u="none" strike="noStrike" kern="0" cap="none" spc="0" normalizeH="0" baseline="0" noProof="0" dirty="0">
              <a:ln>
                <a:noFill/>
              </a:ln>
              <a:effectLst/>
              <a:uLnTx/>
              <a:uFillTx/>
              <a:latin typeface="Corbel" panose="020B0503020204020204" pitchFamily="34" charset="0"/>
              <a:ea typeface="+mn-ea"/>
              <a:cs typeface="+mn-cs"/>
            </a:endParaRPr>
          </a:p>
        </p:txBody>
      </p:sp>
      <p:sp>
        <p:nvSpPr>
          <p:cNvPr id="24" name="Google Shape;229;p4">
            <a:extLst>
              <a:ext uri="{FF2B5EF4-FFF2-40B4-BE49-F238E27FC236}">
                <a16:creationId xmlns:a16="http://schemas.microsoft.com/office/drawing/2014/main" id="{7AC9DAD9-FCFA-4DEF-A6E8-DFCA4EB0101B}"/>
              </a:ext>
            </a:extLst>
          </p:cNvPr>
          <p:cNvSpPr/>
          <p:nvPr/>
        </p:nvSpPr>
        <p:spPr>
          <a:xfrm>
            <a:off x="3470669" y="1932888"/>
            <a:ext cx="2501661" cy="839264"/>
          </a:xfrm>
          <a:prstGeom prst="rect">
            <a:avLst/>
          </a:prstGeom>
          <a:noFill/>
          <a:ln>
            <a:noFill/>
          </a:ln>
        </p:spPr>
        <p:txBody>
          <a:bodyPr spcFirstLastPara="1" wrap="square" lIns="68569" tIns="34275" rIns="68569" bIns="34275" anchor="ctr" anchorCtr="0">
            <a:noAutofit/>
          </a:bodyPr>
          <a:lstStyle/>
          <a:p>
            <a:pPr marL="0" marR="0" lvl="0" indent="0" algn="just" defTabSz="914400" rtl="0" eaLnBrk="1" fontAlgn="auto" latinLnBrk="0" hangingPunct="1">
              <a:lnSpc>
                <a:spcPct val="100000"/>
              </a:lnSpc>
              <a:spcBef>
                <a:spcPts val="0"/>
              </a:spcBef>
              <a:spcAft>
                <a:spcPts val="0"/>
              </a:spcAft>
              <a:buClr>
                <a:prstClr val="black"/>
              </a:buClr>
              <a:buSzPts val="1600"/>
              <a:buFontTx/>
              <a:buNone/>
              <a:tabLst/>
              <a:defRPr/>
            </a:pPr>
            <a:r>
              <a:rPr kumimoji="0" lang="fr-FR" sz="1200" b="0" i="0" u="none" strike="noStrike" kern="0" cap="none" spc="0" normalizeH="0" baseline="0" noProof="0" dirty="0">
                <a:ln>
                  <a:noFill/>
                </a:ln>
                <a:effectLst/>
                <a:uLnTx/>
                <a:uFillTx/>
                <a:latin typeface="Corbel" panose="020B0503020204020204" pitchFamily="34" charset="0"/>
                <a:ea typeface="Calibri"/>
                <a:cs typeface="Calibri"/>
                <a:sym typeface="Calibri"/>
              </a:rPr>
              <a:t>Si une capacité est altérée au Step1 :</a:t>
            </a:r>
            <a:endParaRPr kumimoji="0" sz="1200" b="0" i="0" u="none" strike="noStrike" kern="0" cap="none" spc="0" normalizeH="0" baseline="0" noProof="0" dirty="0">
              <a:ln>
                <a:noFill/>
              </a:ln>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prstClr val="black"/>
              </a:buClr>
              <a:buSzPts val="1600"/>
              <a:buFontTx/>
              <a:buNone/>
              <a:tabLst/>
              <a:defRPr/>
            </a:pPr>
            <a:r>
              <a:rPr kumimoji="0" lang="fr-FR" sz="1200" b="0" i="0" u="none" strike="noStrike" kern="0" cap="none" spc="0" normalizeH="0" baseline="0" noProof="0" dirty="0">
                <a:ln>
                  <a:noFill/>
                </a:ln>
                <a:effectLst/>
                <a:uLnTx/>
                <a:uFillTx/>
                <a:latin typeface="Corbel" panose="020B0503020204020204" pitchFamily="34" charset="0"/>
                <a:ea typeface="Calibri"/>
                <a:cs typeface="Calibri"/>
                <a:sym typeface="Calibri"/>
              </a:rPr>
              <a:t>Exploration des différents domaines, </a:t>
            </a:r>
          </a:p>
          <a:p>
            <a:pPr marL="0" marR="0" lvl="0" indent="0" algn="just" defTabSz="914400" rtl="0" eaLnBrk="1" fontAlgn="auto" latinLnBrk="0" hangingPunct="1">
              <a:lnSpc>
                <a:spcPct val="100000"/>
              </a:lnSpc>
              <a:spcBef>
                <a:spcPts val="0"/>
              </a:spcBef>
              <a:spcAft>
                <a:spcPts val="0"/>
              </a:spcAft>
              <a:buClr>
                <a:prstClr val="black"/>
              </a:buClr>
              <a:buSzPts val="1600"/>
              <a:buFontTx/>
              <a:buNone/>
              <a:tabLst/>
              <a:defRPr/>
            </a:pPr>
            <a:r>
              <a:rPr kumimoji="0" lang="fr-FR" sz="1200" b="0" i="0" u="none" strike="noStrike" kern="0" cap="none" spc="0" normalizeH="0" baseline="0" noProof="0" dirty="0">
                <a:ln>
                  <a:noFill/>
                </a:ln>
                <a:effectLst/>
                <a:uLnTx/>
                <a:uFillTx/>
                <a:latin typeface="Corbel" panose="020B0503020204020204" pitchFamily="34" charset="0"/>
                <a:ea typeface="Calibri"/>
                <a:cs typeface="Calibri"/>
                <a:sym typeface="Calibri"/>
              </a:rPr>
              <a:t>des pathologies associées et des </a:t>
            </a:r>
          </a:p>
          <a:p>
            <a:pPr marL="0" marR="0" lvl="0" indent="0" algn="just" defTabSz="914400" rtl="0" eaLnBrk="1" fontAlgn="auto" latinLnBrk="0" hangingPunct="1">
              <a:lnSpc>
                <a:spcPct val="100000"/>
              </a:lnSpc>
              <a:spcBef>
                <a:spcPts val="0"/>
              </a:spcBef>
              <a:spcAft>
                <a:spcPts val="0"/>
              </a:spcAft>
              <a:buClr>
                <a:prstClr val="black"/>
              </a:buClr>
              <a:buSzPts val="1600"/>
              <a:buFontTx/>
              <a:buNone/>
              <a:tabLst/>
              <a:defRPr/>
            </a:pPr>
            <a:r>
              <a:rPr kumimoji="0" lang="fr-FR" sz="1200" b="0" i="0" u="none" strike="noStrike" kern="0" cap="none" spc="0" normalizeH="0" baseline="0" noProof="0" dirty="0">
                <a:ln>
                  <a:noFill/>
                </a:ln>
                <a:effectLst/>
                <a:uLnTx/>
                <a:uFillTx/>
                <a:latin typeface="Corbel" panose="020B0503020204020204" pitchFamily="34" charset="0"/>
                <a:ea typeface="Calibri"/>
                <a:cs typeface="Calibri"/>
                <a:sym typeface="Calibri"/>
              </a:rPr>
              <a:t>besoins sociaux et environnementaux</a:t>
            </a:r>
            <a:endParaRPr kumimoji="0" sz="1200" b="0" i="0" u="none" strike="noStrike" kern="0" cap="none" spc="0" normalizeH="0" baseline="0" noProof="0" dirty="0">
              <a:ln>
                <a:noFill/>
              </a:ln>
              <a:effectLst/>
              <a:uLnTx/>
              <a:uFillTx/>
              <a:latin typeface="Corbel" panose="020B0503020204020204" pitchFamily="34" charset="0"/>
              <a:ea typeface="+mn-ea"/>
              <a:cs typeface="+mn-cs"/>
            </a:endParaRPr>
          </a:p>
        </p:txBody>
      </p:sp>
      <p:sp>
        <p:nvSpPr>
          <p:cNvPr id="25" name="Google Shape;230;p4">
            <a:extLst>
              <a:ext uri="{FF2B5EF4-FFF2-40B4-BE49-F238E27FC236}">
                <a16:creationId xmlns:a16="http://schemas.microsoft.com/office/drawing/2014/main" id="{31022F15-2E7F-4D7F-8C70-4D55C3296355}"/>
              </a:ext>
            </a:extLst>
          </p:cNvPr>
          <p:cNvSpPr/>
          <p:nvPr/>
        </p:nvSpPr>
        <p:spPr>
          <a:xfrm>
            <a:off x="6317098" y="1921931"/>
            <a:ext cx="2408612" cy="861158"/>
          </a:xfrm>
          <a:prstGeom prst="rect">
            <a:avLst/>
          </a:prstGeom>
          <a:noFill/>
          <a:ln>
            <a:noFill/>
          </a:ln>
        </p:spPr>
        <p:txBody>
          <a:bodyPr spcFirstLastPara="1" wrap="square" lIns="68569" tIns="34275" rIns="68569" bIns="34275" anchor="ctr" anchorCtr="0">
            <a:noAutofit/>
          </a:bodyPr>
          <a:lstStyle/>
          <a:p>
            <a:pPr marL="214313" marR="0" lvl="0" indent="-214313" algn="l" defTabSz="914400" rtl="0" eaLnBrk="1" fontAlgn="auto" latinLnBrk="0" hangingPunct="1">
              <a:lnSpc>
                <a:spcPct val="100000"/>
              </a:lnSpc>
              <a:spcBef>
                <a:spcPts val="0"/>
              </a:spcBef>
              <a:spcAft>
                <a:spcPts val="0"/>
              </a:spcAft>
              <a:buClr>
                <a:prstClr val="black"/>
              </a:buClr>
              <a:buSzPts val="1600"/>
              <a:buFont typeface="Arial"/>
              <a:buChar char="•"/>
              <a:tabLst/>
              <a:defRPr/>
            </a:pPr>
            <a:r>
              <a:rPr kumimoji="0" lang="fr-FR" sz="1200" b="0" i="0" u="none" strike="noStrike" kern="0" cap="none" spc="0" normalizeH="0" baseline="0" noProof="0" dirty="0">
                <a:ln>
                  <a:noFill/>
                </a:ln>
                <a:effectLst/>
                <a:uLnTx/>
                <a:uFillTx/>
                <a:latin typeface="Corbel" panose="020B0503020204020204" pitchFamily="34" charset="0"/>
                <a:ea typeface="Calibri"/>
                <a:cs typeface="Calibri"/>
                <a:sym typeface="Calibri"/>
              </a:rPr>
              <a:t>Centré sur la personne, en              fonction de ses envies et motivations</a:t>
            </a:r>
            <a:endParaRPr kumimoji="0" sz="1350" b="0" i="0" u="none" strike="noStrike" kern="0" cap="none" spc="0" normalizeH="0" baseline="0" noProof="0" dirty="0">
              <a:ln>
                <a:noFill/>
              </a:ln>
              <a:effectLst/>
              <a:uLnTx/>
              <a:uFillTx/>
              <a:latin typeface="Corbel" panose="020B0503020204020204" pitchFamily="34" charset="0"/>
              <a:ea typeface="+mn-ea"/>
              <a:cs typeface="+mn-cs"/>
            </a:endParaRPr>
          </a:p>
          <a:p>
            <a:pPr marL="214313" marR="0" lvl="0" indent="-214313" algn="l" defTabSz="914400" rtl="0" eaLnBrk="1" fontAlgn="auto" latinLnBrk="0" hangingPunct="1">
              <a:lnSpc>
                <a:spcPct val="100000"/>
              </a:lnSpc>
              <a:spcBef>
                <a:spcPts val="0"/>
              </a:spcBef>
              <a:spcAft>
                <a:spcPts val="0"/>
              </a:spcAft>
              <a:buClr>
                <a:prstClr val="black"/>
              </a:buClr>
              <a:buSzPts val="1600"/>
              <a:buFont typeface="Arial"/>
              <a:buChar char="•"/>
              <a:tabLst/>
              <a:defRPr/>
            </a:pPr>
            <a:r>
              <a:rPr kumimoji="0" lang="fr-FR" sz="1200" b="0" i="0" u="none" strike="noStrike" kern="0" cap="none" spc="0" normalizeH="0" baseline="0" noProof="0" dirty="0">
                <a:ln>
                  <a:noFill/>
                </a:ln>
                <a:effectLst/>
                <a:uLnTx/>
                <a:uFillTx/>
                <a:latin typeface="Corbel" panose="020B0503020204020204" pitchFamily="34" charset="0"/>
                <a:ea typeface="Calibri"/>
                <a:cs typeface="Calibri"/>
                <a:sym typeface="Calibri"/>
              </a:rPr>
              <a:t>Interventions pluridisciplinaires</a:t>
            </a:r>
            <a:endParaRPr kumimoji="0" sz="1350" b="0" i="0" u="none" strike="noStrike" kern="0" cap="none" spc="0" normalizeH="0" baseline="0" noProof="0" dirty="0">
              <a:ln>
                <a:noFill/>
              </a:ln>
              <a:effectLst/>
              <a:uLnTx/>
              <a:uFillTx/>
              <a:latin typeface="Corbel" panose="020B0503020204020204" pitchFamily="34" charset="0"/>
              <a:ea typeface="+mn-ea"/>
              <a:cs typeface="+mn-cs"/>
            </a:endParaRPr>
          </a:p>
        </p:txBody>
      </p:sp>
      <p:sp>
        <p:nvSpPr>
          <p:cNvPr id="26" name="Rectangle 25">
            <a:extLst>
              <a:ext uri="{FF2B5EF4-FFF2-40B4-BE49-F238E27FC236}">
                <a16:creationId xmlns:a16="http://schemas.microsoft.com/office/drawing/2014/main" id="{BB6422C7-C4B9-4285-97EA-25F898A1A886}"/>
              </a:ext>
            </a:extLst>
          </p:cNvPr>
          <p:cNvSpPr/>
          <p:nvPr/>
        </p:nvSpPr>
        <p:spPr>
          <a:xfrm>
            <a:off x="9258616" y="2033562"/>
            <a:ext cx="211980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E7E6E6">
                  <a:lumMod val="50000"/>
                </a:srgbClr>
              </a:buClr>
              <a:buSzTx/>
              <a:buFontTx/>
              <a:buNone/>
              <a:tabLst/>
              <a:defRPr/>
            </a:pPr>
            <a:r>
              <a:rPr kumimoji="0" lang="fr-FR" sz="1200" b="0" i="0" u="none" strike="noStrike" kern="1200" cap="none" spc="0" normalizeH="0" baseline="0" noProof="0" dirty="0">
                <a:ln>
                  <a:noFill/>
                </a:ln>
                <a:effectLst/>
                <a:uLnTx/>
                <a:uFillTx/>
                <a:latin typeface="Corbel" panose="020B0503020204020204" pitchFamily="34" charset="0"/>
                <a:ea typeface="+mn-ea"/>
                <a:cs typeface="+mn-cs"/>
              </a:rPr>
              <a:t>Fléchage du parcours de soin pour les cas complexes en lien avec les spécialités de gériatrie</a:t>
            </a:r>
          </a:p>
        </p:txBody>
      </p:sp>
      <p:sp>
        <p:nvSpPr>
          <p:cNvPr id="29" name="Rectangle 28">
            <a:extLst>
              <a:ext uri="{FF2B5EF4-FFF2-40B4-BE49-F238E27FC236}">
                <a16:creationId xmlns:a16="http://schemas.microsoft.com/office/drawing/2014/main" id="{57452A83-DFFE-47C6-A07A-0A87B675D505}"/>
              </a:ext>
            </a:extLst>
          </p:cNvPr>
          <p:cNvSpPr/>
          <p:nvPr/>
        </p:nvSpPr>
        <p:spPr>
          <a:xfrm>
            <a:off x="988725" y="946865"/>
            <a:ext cx="166045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chemeClr val="accent1"/>
                </a:solidFill>
                <a:effectLst/>
                <a:uLnTx/>
                <a:uFillTx/>
                <a:latin typeface="Corbel" panose="020B0503020204020204" pitchFamily="34" charset="0"/>
                <a:ea typeface="+mn-ea"/>
                <a:cs typeface="Calibri"/>
                <a:sym typeface="Calibri"/>
              </a:rPr>
              <a:t>Repérage</a:t>
            </a:r>
            <a:endParaRPr kumimoji="0" lang="fr-FR" sz="1800" b="0" i="0"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FAD0182A-5F4F-47D3-B8EC-6841A23EB379}"/>
              </a:ext>
            </a:extLst>
          </p:cNvPr>
          <p:cNvSpPr/>
          <p:nvPr/>
        </p:nvSpPr>
        <p:spPr>
          <a:xfrm>
            <a:off x="3818662" y="980625"/>
            <a:ext cx="1843774"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chemeClr val="accent3"/>
                </a:solidFill>
                <a:effectLst/>
                <a:uLnTx/>
                <a:uFillTx/>
                <a:latin typeface="Corbel" panose="020B0503020204020204" pitchFamily="34" charset="0"/>
                <a:ea typeface="Calibri"/>
                <a:cs typeface="Calibri"/>
                <a:sym typeface="Calibri"/>
              </a:rPr>
              <a:t>Évaluation</a:t>
            </a:r>
            <a:endParaRPr kumimoji="0" lang="fr-FR" sz="2800" b="1" i="0" u="none" strike="noStrike" kern="1200" cap="none" spc="0" normalizeH="0" baseline="0" noProof="0" dirty="0">
              <a:ln>
                <a:noFill/>
              </a:ln>
              <a:solidFill>
                <a:schemeClr val="accent3"/>
              </a:solidFill>
              <a:effectLst/>
              <a:uLnTx/>
              <a:uFillTx/>
              <a:latin typeface="Corbel" panose="020B0503020204020204" pitchFamily="34" charset="0"/>
              <a:ea typeface="+mn-ea"/>
              <a:cs typeface="+mn-cs"/>
            </a:endParaRPr>
          </a:p>
        </p:txBody>
      </p:sp>
      <p:sp>
        <p:nvSpPr>
          <p:cNvPr id="31" name="Rectangle 30">
            <a:extLst>
              <a:ext uri="{FF2B5EF4-FFF2-40B4-BE49-F238E27FC236}">
                <a16:creationId xmlns:a16="http://schemas.microsoft.com/office/drawing/2014/main" id="{35903B21-C91E-44F3-8F93-74848ABE9F4F}"/>
              </a:ext>
            </a:extLst>
          </p:cNvPr>
          <p:cNvSpPr/>
          <p:nvPr/>
        </p:nvSpPr>
        <p:spPr>
          <a:xfrm>
            <a:off x="6406068" y="785392"/>
            <a:ext cx="2233493" cy="954107"/>
          </a:xfrm>
          <a:prstGeom prst="rect">
            <a:avLst/>
          </a:prstGeom>
        </p:spPr>
        <p:txBody>
          <a:bodyPr wrap="square">
            <a:spAutoFit/>
          </a:bodyPr>
          <a:lstStyle/>
          <a:p>
            <a:pPr marL="0" marR="0" lvl="0" indent="0" algn="ctr" defTabSz="7200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8846C"/>
                </a:solidFill>
                <a:effectLst/>
                <a:uLnTx/>
                <a:uFillTx/>
                <a:latin typeface="Corbel" panose="020B0503020204020204" pitchFamily="34" charset="0"/>
                <a:ea typeface="Calibri"/>
                <a:cs typeface="Calibri"/>
                <a:sym typeface="Calibri"/>
              </a:rPr>
              <a:t>Plan de soin </a:t>
            </a:r>
          </a:p>
          <a:p>
            <a:pPr marL="0" marR="0" lvl="0" indent="0" algn="ctr" defTabSz="7200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8846C"/>
                </a:solidFill>
                <a:effectLst/>
                <a:uLnTx/>
                <a:uFillTx/>
                <a:latin typeface="Corbel" panose="020B0503020204020204" pitchFamily="34" charset="0"/>
                <a:ea typeface="Calibri"/>
                <a:cs typeface="Calibri"/>
                <a:sym typeface="Calibri"/>
              </a:rPr>
              <a:t>personnalisé</a:t>
            </a:r>
            <a:endParaRPr kumimoji="0" lang="fr-FR" sz="1800" b="1" i="0" u="none" strike="noStrike" kern="1200" cap="none" spc="0" normalizeH="0" baseline="0" noProof="0" dirty="0">
              <a:ln>
                <a:noFill/>
              </a:ln>
              <a:solidFill>
                <a:srgbClr val="F8846C"/>
              </a:solidFill>
              <a:effectLst/>
              <a:uLnTx/>
              <a:uFillTx/>
              <a:latin typeface="Corbel" panose="020B0503020204020204" pitchFamily="34" charset="0"/>
              <a:ea typeface="+mn-ea"/>
              <a:cs typeface="+mn-cs"/>
            </a:endParaRPr>
          </a:p>
        </p:txBody>
      </p:sp>
      <p:sp>
        <p:nvSpPr>
          <p:cNvPr id="32" name="Rectangle 31">
            <a:extLst>
              <a:ext uri="{FF2B5EF4-FFF2-40B4-BE49-F238E27FC236}">
                <a16:creationId xmlns:a16="http://schemas.microsoft.com/office/drawing/2014/main" id="{F2D86EE0-DF42-40C8-80FE-0AD6B4CD0600}"/>
              </a:ext>
            </a:extLst>
          </p:cNvPr>
          <p:cNvSpPr/>
          <p:nvPr/>
        </p:nvSpPr>
        <p:spPr>
          <a:xfrm>
            <a:off x="8957508" y="797891"/>
            <a:ext cx="2698568"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757070"/>
              </a:buClr>
              <a:buSzPts val="2800"/>
              <a:buFontTx/>
              <a:buNone/>
              <a:tabLst/>
              <a:defRPr/>
            </a:pPr>
            <a:r>
              <a:rPr kumimoji="0" lang="fr-FR" sz="2800" b="1" i="0" u="none" strike="noStrike" kern="1200" cap="none" spc="0" normalizeH="0" baseline="0" noProof="0" dirty="0">
                <a:ln>
                  <a:noFill/>
                </a:ln>
                <a:solidFill>
                  <a:schemeClr val="accent4"/>
                </a:solidFill>
                <a:effectLst/>
                <a:uLnTx/>
                <a:uFillTx/>
                <a:latin typeface="Corbel" panose="020B0503020204020204" pitchFamily="34" charset="0"/>
                <a:ea typeface="Calibri"/>
                <a:cs typeface="Calibri"/>
                <a:sym typeface="Calibri"/>
              </a:rPr>
              <a:t>Suivi parcours de soin</a:t>
            </a:r>
            <a:endParaRPr kumimoji="0" lang="fr-FR" sz="2800" b="1" i="0" u="none" strike="noStrike" kern="1200" cap="none" spc="0" normalizeH="0" baseline="0" noProof="0" dirty="0">
              <a:ln>
                <a:noFill/>
              </a:ln>
              <a:solidFill>
                <a:schemeClr val="accent4"/>
              </a:solidFill>
              <a:effectLst/>
              <a:uLnTx/>
              <a:uFillTx/>
              <a:latin typeface="Corbel" panose="020B0503020204020204" pitchFamily="34" charset="0"/>
              <a:ea typeface="+mn-ea"/>
              <a:cs typeface="+mn-cs"/>
            </a:endParaRPr>
          </a:p>
        </p:txBody>
      </p:sp>
      <p:sp>
        <p:nvSpPr>
          <p:cNvPr id="33" name="Flèche droite 4">
            <a:extLst>
              <a:ext uri="{FF2B5EF4-FFF2-40B4-BE49-F238E27FC236}">
                <a16:creationId xmlns:a16="http://schemas.microsoft.com/office/drawing/2014/main" id="{83DAA0F2-11C9-4879-AE40-38E147ECA7C6}"/>
              </a:ext>
            </a:extLst>
          </p:cNvPr>
          <p:cNvSpPr/>
          <p:nvPr/>
        </p:nvSpPr>
        <p:spPr>
          <a:xfrm>
            <a:off x="5815813" y="585427"/>
            <a:ext cx="687244" cy="41931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lèche droite 4">
            <a:extLst>
              <a:ext uri="{FF2B5EF4-FFF2-40B4-BE49-F238E27FC236}">
                <a16:creationId xmlns:a16="http://schemas.microsoft.com/office/drawing/2014/main" id="{4F3C1856-11BE-4A3C-9FF4-ED3BC49BAF72}"/>
              </a:ext>
            </a:extLst>
          </p:cNvPr>
          <p:cNvSpPr/>
          <p:nvPr/>
        </p:nvSpPr>
        <p:spPr>
          <a:xfrm>
            <a:off x="8596943" y="585427"/>
            <a:ext cx="687244" cy="41931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Connecteur droit 35">
            <a:extLst>
              <a:ext uri="{FF2B5EF4-FFF2-40B4-BE49-F238E27FC236}">
                <a16:creationId xmlns:a16="http://schemas.microsoft.com/office/drawing/2014/main" id="{BC115CDC-1701-43BF-B6B3-97245752FB66}"/>
              </a:ext>
            </a:extLst>
          </p:cNvPr>
          <p:cNvCxnSpPr>
            <a:cxnSpLocks/>
          </p:cNvCxnSpPr>
          <p:nvPr/>
        </p:nvCxnSpPr>
        <p:spPr>
          <a:xfrm>
            <a:off x="1139924" y="1728416"/>
            <a:ext cx="141929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679CC17F-6747-4CF6-86E3-DC4CE439C66A}"/>
              </a:ext>
            </a:extLst>
          </p:cNvPr>
          <p:cNvCxnSpPr>
            <a:cxnSpLocks/>
          </p:cNvCxnSpPr>
          <p:nvPr/>
        </p:nvCxnSpPr>
        <p:spPr>
          <a:xfrm>
            <a:off x="4034353" y="1728416"/>
            <a:ext cx="141929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AA9B1D58-512F-406F-9A5F-54C1E3E655A5}"/>
              </a:ext>
            </a:extLst>
          </p:cNvPr>
          <p:cNvCxnSpPr>
            <a:cxnSpLocks/>
          </p:cNvCxnSpPr>
          <p:nvPr/>
        </p:nvCxnSpPr>
        <p:spPr>
          <a:xfrm>
            <a:off x="6806292" y="1728416"/>
            <a:ext cx="141929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51C95E75-BCB1-4D37-8493-B093C6887FA5}"/>
              </a:ext>
            </a:extLst>
          </p:cNvPr>
          <p:cNvCxnSpPr>
            <a:cxnSpLocks/>
          </p:cNvCxnSpPr>
          <p:nvPr/>
        </p:nvCxnSpPr>
        <p:spPr>
          <a:xfrm>
            <a:off x="9608866" y="1728416"/>
            <a:ext cx="141929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Google Shape;235;p4">
            <a:extLst>
              <a:ext uri="{FF2B5EF4-FFF2-40B4-BE49-F238E27FC236}">
                <a16:creationId xmlns:a16="http://schemas.microsoft.com/office/drawing/2014/main" id="{791B9305-6AD4-47EF-A961-6FD8B800B29F}"/>
              </a:ext>
            </a:extLst>
          </p:cNvPr>
          <p:cNvPicPr preferRelativeResize="0"/>
          <p:nvPr/>
        </p:nvPicPr>
        <p:blipFill rotWithShape="1">
          <a:blip r:embed="rId3">
            <a:alphaModFix/>
          </a:blip>
          <a:srcRect t="1148" b="6764"/>
          <a:stretch/>
        </p:blipFill>
        <p:spPr>
          <a:xfrm>
            <a:off x="3470670" y="2877416"/>
            <a:ext cx="2453066" cy="1812294"/>
          </a:xfrm>
          <a:prstGeom prst="rect">
            <a:avLst/>
          </a:prstGeom>
          <a:noFill/>
          <a:ln w="9525" cap="flat" cmpd="sng">
            <a:noFill/>
            <a:prstDash val="solid"/>
            <a:round/>
            <a:headEnd type="none" w="sm" len="sm"/>
            <a:tailEnd type="none" w="sm" len="sm"/>
          </a:ln>
        </p:spPr>
      </p:pic>
      <p:sp>
        <p:nvSpPr>
          <p:cNvPr id="61" name="Rectangle 60">
            <a:extLst>
              <a:ext uri="{FF2B5EF4-FFF2-40B4-BE49-F238E27FC236}">
                <a16:creationId xmlns:a16="http://schemas.microsoft.com/office/drawing/2014/main" id="{65757957-6A92-40F1-BD78-340EB8B91D05}"/>
              </a:ext>
            </a:extLst>
          </p:cNvPr>
          <p:cNvSpPr/>
          <p:nvPr/>
        </p:nvSpPr>
        <p:spPr>
          <a:xfrm>
            <a:off x="3452206" y="2843356"/>
            <a:ext cx="2501661" cy="1887560"/>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Image 71">
            <a:extLst>
              <a:ext uri="{FF2B5EF4-FFF2-40B4-BE49-F238E27FC236}">
                <a16:creationId xmlns:a16="http://schemas.microsoft.com/office/drawing/2014/main" id="{03581E36-9758-46C6-8AAA-F5AA21E84F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29" t="10827" r="22371" b="11746"/>
          <a:stretch/>
        </p:blipFill>
        <p:spPr>
          <a:xfrm>
            <a:off x="9114212" y="2843355"/>
            <a:ext cx="2260810" cy="1875525"/>
          </a:xfrm>
          <a:prstGeom prst="rect">
            <a:avLst/>
          </a:prstGeom>
        </p:spPr>
      </p:pic>
      <p:sp>
        <p:nvSpPr>
          <p:cNvPr id="76" name="Rectangle 75">
            <a:extLst>
              <a:ext uri="{FF2B5EF4-FFF2-40B4-BE49-F238E27FC236}">
                <a16:creationId xmlns:a16="http://schemas.microsoft.com/office/drawing/2014/main" id="{6A27F5F5-16E0-4D89-8DAE-819D81FC5F52}"/>
              </a:ext>
            </a:extLst>
          </p:cNvPr>
          <p:cNvSpPr/>
          <p:nvPr/>
        </p:nvSpPr>
        <p:spPr>
          <a:xfrm>
            <a:off x="9124573" y="2855391"/>
            <a:ext cx="2398252" cy="187552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Google Shape;215;p4">
            <a:extLst>
              <a:ext uri="{FF2B5EF4-FFF2-40B4-BE49-F238E27FC236}">
                <a16:creationId xmlns:a16="http://schemas.microsoft.com/office/drawing/2014/main" id="{8450FADE-0E2B-4C91-A862-B383DD45AE2D}"/>
              </a:ext>
            </a:extLst>
          </p:cNvPr>
          <p:cNvSpPr/>
          <p:nvPr/>
        </p:nvSpPr>
        <p:spPr>
          <a:xfrm>
            <a:off x="4373366" y="181968"/>
            <a:ext cx="687244" cy="673276"/>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1800" b="1"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78" name="Google Shape;215;p4">
            <a:extLst>
              <a:ext uri="{FF2B5EF4-FFF2-40B4-BE49-F238E27FC236}">
                <a16:creationId xmlns:a16="http://schemas.microsoft.com/office/drawing/2014/main" id="{68B4E589-4A6B-4F6D-B895-9B41A08DB203}"/>
              </a:ext>
            </a:extLst>
          </p:cNvPr>
          <p:cNvSpPr/>
          <p:nvPr/>
        </p:nvSpPr>
        <p:spPr>
          <a:xfrm>
            <a:off x="7177782" y="190043"/>
            <a:ext cx="687244" cy="673276"/>
          </a:xfrm>
          <a:prstGeom prst="ellipse">
            <a:avLst/>
          </a:prstGeom>
          <a:solidFill>
            <a:srgbClr val="F8846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1800" b="1"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79" name="Google Shape;215;p4">
            <a:extLst>
              <a:ext uri="{FF2B5EF4-FFF2-40B4-BE49-F238E27FC236}">
                <a16:creationId xmlns:a16="http://schemas.microsoft.com/office/drawing/2014/main" id="{ADE4F9C9-F744-46D6-95A9-9F7D4FE7B57D}"/>
              </a:ext>
            </a:extLst>
          </p:cNvPr>
          <p:cNvSpPr/>
          <p:nvPr/>
        </p:nvSpPr>
        <p:spPr>
          <a:xfrm>
            <a:off x="9974898" y="190043"/>
            <a:ext cx="687244" cy="67327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1800" b="1"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grpSp>
        <p:nvGrpSpPr>
          <p:cNvPr id="8" name="Grouper 7"/>
          <p:cNvGrpSpPr/>
          <p:nvPr/>
        </p:nvGrpSpPr>
        <p:grpSpPr>
          <a:xfrm>
            <a:off x="1517366" y="174496"/>
            <a:ext cx="687244" cy="707886"/>
            <a:chOff x="1517366" y="174496"/>
            <a:chExt cx="687244" cy="707886"/>
          </a:xfrm>
        </p:grpSpPr>
        <p:sp>
          <p:nvSpPr>
            <p:cNvPr id="16" name="Google Shape;215;p4">
              <a:extLst>
                <a:ext uri="{FF2B5EF4-FFF2-40B4-BE49-F238E27FC236}">
                  <a16:creationId xmlns:a16="http://schemas.microsoft.com/office/drawing/2014/main" id="{67A861C2-04D1-45C2-9DC8-653819355485}"/>
                </a:ext>
              </a:extLst>
            </p:cNvPr>
            <p:cNvSpPr/>
            <p:nvPr/>
          </p:nvSpPr>
          <p:spPr>
            <a:xfrm>
              <a:off x="1517366" y="174496"/>
              <a:ext cx="687244" cy="67327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1800" b="1"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81" name="Rectangle 80">
              <a:extLst>
                <a:ext uri="{FF2B5EF4-FFF2-40B4-BE49-F238E27FC236}">
                  <a16:creationId xmlns:a16="http://schemas.microsoft.com/office/drawing/2014/main" id="{7F340880-2A76-42BC-A9C2-BFEF76667E12}"/>
                </a:ext>
              </a:extLst>
            </p:cNvPr>
            <p:cNvSpPr/>
            <p:nvPr/>
          </p:nvSpPr>
          <p:spPr>
            <a:xfrm>
              <a:off x="1625988" y="174496"/>
              <a:ext cx="47000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grpSp>
      <p:sp>
        <p:nvSpPr>
          <p:cNvPr id="82" name="Rectangle 81">
            <a:extLst>
              <a:ext uri="{FF2B5EF4-FFF2-40B4-BE49-F238E27FC236}">
                <a16:creationId xmlns:a16="http://schemas.microsoft.com/office/drawing/2014/main" id="{5C1CF7D1-F0D6-4F8C-B680-C39D76D73710}"/>
              </a:ext>
            </a:extLst>
          </p:cNvPr>
          <p:cNvSpPr/>
          <p:nvPr/>
        </p:nvSpPr>
        <p:spPr>
          <a:xfrm>
            <a:off x="4481988" y="164663"/>
            <a:ext cx="47000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83" name="Rectangle 82">
            <a:extLst>
              <a:ext uri="{FF2B5EF4-FFF2-40B4-BE49-F238E27FC236}">
                <a16:creationId xmlns:a16="http://schemas.microsoft.com/office/drawing/2014/main" id="{CCF36A73-32F4-4FA5-8A4D-30157023222F}"/>
              </a:ext>
            </a:extLst>
          </p:cNvPr>
          <p:cNvSpPr/>
          <p:nvPr/>
        </p:nvSpPr>
        <p:spPr>
          <a:xfrm>
            <a:off x="7286404" y="182707"/>
            <a:ext cx="47000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84" name="Rectangle 83">
            <a:extLst>
              <a:ext uri="{FF2B5EF4-FFF2-40B4-BE49-F238E27FC236}">
                <a16:creationId xmlns:a16="http://schemas.microsoft.com/office/drawing/2014/main" id="{9579031F-E723-43F1-8C22-08057F56830A}"/>
              </a:ext>
            </a:extLst>
          </p:cNvPr>
          <p:cNvSpPr/>
          <p:nvPr/>
        </p:nvSpPr>
        <p:spPr>
          <a:xfrm>
            <a:off x="10083520" y="174496"/>
            <a:ext cx="47000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grpSp>
        <p:nvGrpSpPr>
          <p:cNvPr id="86" name="Groupe 85">
            <a:extLst>
              <a:ext uri="{FF2B5EF4-FFF2-40B4-BE49-F238E27FC236}">
                <a16:creationId xmlns:a16="http://schemas.microsoft.com/office/drawing/2014/main" id="{36E9B418-0CB0-411C-9801-2BDDF5210A97}"/>
              </a:ext>
            </a:extLst>
          </p:cNvPr>
          <p:cNvGrpSpPr/>
          <p:nvPr/>
        </p:nvGrpSpPr>
        <p:grpSpPr>
          <a:xfrm>
            <a:off x="902609" y="5369962"/>
            <a:ext cx="10358989" cy="1220401"/>
            <a:chOff x="902609" y="5424392"/>
            <a:chExt cx="10358989" cy="1220401"/>
          </a:xfrm>
          <a:solidFill>
            <a:schemeClr val="accent5">
              <a:lumMod val="40000"/>
              <a:lumOff val="60000"/>
            </a:schemeClr>
          </a:solidFill>
        </p:grpSpPr>
        <p:sp>
          <p:nvSpPr>
            <p:cNvPr id="6" name="Google Shape;219;p4">
              <a:extLst>
                <a:ext uri="{FF2B5EF4-FFF2-40B4-BE49-F238E27FC236}">
                  <a16:creationId xmlns:a16="http://schemas.microsoft.com/office/drawing/2014/main" id="{4EE75581-F7BD-40E2-9666-6767E1C9B47F}"/>
                </a:ext>
              </a:extLst>
            </p:cNvPr>
            <p:cNvSpPr txBox="1"/>
            <p:nvPr/>
          </p:nvSpPr>
          <p:spPr>
            <a:xfrm>
              <a:off x="902609" y="5752475"/>
              <a:ext cx="10358989" cy="892318"/>
            </a:xfrm>
            <a:prstGeom prst="rect">
              <a:avLst/>
            </a:prstGeom>
            <a:gr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757070"/>
                </a:buClr>
                <a:buSzPts val="2800"/>
                <a:buFont typeface="Arial"/>
                <a:buNone/>
                <a:tabLst/>
                <a:defRPr/>
              </a:pPr>
              <a:endParaRPr kumimoji="0" sz="1800" b="1" i="0" u="none" strike="noStrike" kern="1200" cap="none" spc="0" normalizeH="0" baseline="0" noProof="0">
                <a:ln>
                  <a:noFill/>
                </a:ln>
                <a:solidFill>
                  <a:srgbClr val="F8846C"/>
                </a:solidFill>
                <a:effectLst/>
                <a:uLnTx/>
                <a:uFillTx/>
                <a:latin typeface="Corbel" panose="020B0503020204020204" pitchFamily="34" charset="0"/>
                <a:ea typeface="+mn-ea"/>
                <a:cs typeface="+mn-cs"/>
              </a:endParaRPr>
            </a:p>
          </p:txBody>
        </p:sp>
        <p:sp>
          <p:nvSpPr>
            <p:cNvPr id="2" name="Rectangle 1">
              <a:extLst>
                <a:ext uri="{FF2B5EF4-FFF2-40B4-BE49-F238E27FC236}">
                  <a16:creationId xmlns:a16="http://schemas.microsoft.com/office/drawing/2014/main" id="{4BCBE69A-8047-44AF-B04D-9CBD4E317326}"/>
                </a:ext>
              </a:extLst>
            </p:cNvPr>
            <p:cNvSpPr/>
            <p:nvPr/>
          </p:nvSpPr>
          <p:spPr>
            <a:xfrm>
              <a:off x="2044163" y="6104087"/>
              <a:ext cx="8518000" cy="523220"/>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757070"/>
                </a:buClr>
                <a:buSzPts val="2800"/>
                <a:buFontTx/>
                <a:buNone/>
                <a:tabLst/>
                <a:defRPr/>
              </a:pPr>
              <a:r>
                <a:rPr kumimoji="0" lang="fr-FR" sz="2800" b="1" i="0" u="none" strike="noStrike" kern="1200" cap="none" spc="0" normalizeH="0" baseline="0" noProof="0" dirty="0">
                  <a:ln>
                    <a:noFill/>
                  </a:ln>
                  <a:solidFill>
                    <a:schemeClr val="accent5">
                      <a:lumMod val="75000"/>
                    </a:schemeClr>
                  </a:solidFill>
                  <a:effectLst/>
                  <a:uLnTx/>
                  <a:uFillTx/>
                  <a:latin typeface="Corbel" panose="020B0503020204020204" pitchFamily="34" charset="0"/>
                  <a:ea typeface="Calibri"/>
                  <a:cs typeface="Calibri"/>
                  <a:sym typeface="Calibri"/>
                </a:rPr>
                <a:t>Implication des collectivités et soutien aux aidants</a:t>
              </a:r>
              <a:endParaRPr kumimoji="0" lang="fr-FR" sz="1800" b="1" i="0" u="none" strike="noStrike" kern="1200" cap="none" spc="0" normalizeH="0" baseline="0" noProof="0" dirty="0">
                <a:ln>
                  <a:noFill/>
                </a:ln>
                <a:solidFill>
                  <a:schemeClr val="accent5">
                    <a:lumMod val="75000"/>
                  </a:schemeClr>
                </a:solidFill>
                <a:effectLst/>
                <a:uLnTx/>
                <a:uFillTx/>
                <a:latin typeface="Corbel" panose="020B0503020204020204" pitchFamily="34" charset="0"/>
                <a:ea typeface="+mn-ea"/>
                <a:cs typeface="+mn-cs"/>
              </a:endParaRPr>
            </a:p>
          </p:txBody>
        </p:sp>
        <p:sp>
          <p:nvSpPr>
            <p:cNvPr id="80" name="Google Shape;215;p4">
              <a:extLst>
                <a:ext uri="{FF2B5EF4-FFF2-40B4-BE49-F238E27FC236}">
                  <a16:creationId xmlns:a16="http://schemas.microsoft.com/office/drawing/2014/main" id="{1495B564-B8A4-4768-B59C-4F8067EC3CB3}"/>
                </a:ext>
              </a:extLst>
            </p:cNvPr>
            <p:cNvSpPr/>
            <p:nvPr/>
          </p:nvSpPr>
          <p:spPr>
            <a:xfrm>
              <a:off x="5752378" y="5441697"/>
              <a:ext cx="687244" cy="673276"/>
            </a:xfrm>
            <a:prstGeom prst="ellipse">
              <a:avLst/>
            </a:prstGeom>
            <a:gr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1800" b="1"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85" name="Rectangle 84">
              <a:extLst>
                <a:ext uri="{FF2B5EF4-FFF2-40B4-BE49-F238E27FC236}">
                  <a16:creationId xmlns:a16="http://schemas.microsoft.com/office/drawing/2014/main" id="{6A40DCDB-CB30-4BC4-A7DA-E125BEAE8865}"/>
                </a:ext>
              </a:extLst>
            </p:cNvPr>
            <p:cNvSpPr/>
            <p:nvPr/>
          </p:nvSpPr>
          <p:spPr>
            <a:xfrm>
              <a:off x="5861000" y="5424392"/>
              <a:ext cx="470000" cy="707886"/>
            </a:xfrm>
            <a:prstGeom prst="rect">
              <a:avLst/>
            </a:prstGeom>
            <a:grp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5</a:t>
              </a:r>
            </a:p>
          </p:txBody>
        </p:sp>
      </p:grpSp>
      <p:pic>
        <p:nvPicPr>
          <p:cNvPr id="97" name="Image 96">
            <a:extLst>
              <a:ext uri="{FF2B5EF4-FFF2-40B4-BE49-F238E27FC236}">
                <a16:creationId xmlns:a16="http://schemas.microsoft.com/office/drawing/2014/main" id="{2AA97EF3-D8E8-4E67-83D7-0CF33E457A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132" r="15836"/>
          <a:stretch/>
        </p:blipFill>
        <p:spPr>
          <a:xfrm>
            <a:off x="6324553" y="2863181"/>
            <a:ext cx="2398252" cy="1867734"/>
          </a:xfrm>
          <a:prstGeom prst="rect">
            <a:avLst/>
          </a:prstGeom>
          <a:ln w="19050">
            <a:solidFill>
              <a:schemeClr val="accent1">
                <a:lumMod val="50000"/>
              </a:schemeClr>
            </a:solidFill>
          </a:ln>
        </p:spPr>
      </p:pic>
      <p:pic>
        <p:nvPicPr>
          <p:cNvPr id="99" name="Image 98">
            <a:extLst>
              <a:ext uri="{FF2B5EF4-FFF2-40B4-BE49-F238E27FC236}">
                <a16:creationId xmlns:a16="http://schemas.microsoft.com/office/drawing/2014/main" id="{89422FD7-71A6-448C-A608-CF7F657286C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110" r="20276"/>
          <a:stretch/>
        </p:blipFill>
        <p:spPr>
          <a:xfrm>
            <a:off x="9124573" y="2858056"/>
            <a:ext cx="2398252" cy="1883696"/>
          </a:xfrm>
          <a:prstGeom prst="rect">
            <a:avLst/>
          </a:prstGeom>
          <a:ln w="19050">
            <a:solidFill>
              <a:schemeClr val="accent1">
                <a:lumMod val="50000"/>
              </a:schemeClr>
            </a:solidFill>
          </a:ln>
        </p:spPr>
      </p:pic>
      <p:pic>
        <p:nvPicPr>
          <p:cNvPr id="4" name="Image 3">
            <a:extLst>
              <a:ext uri="{FF2B5EF4-FFF2-40B4-BE49-F238E27FC236}">
                <a16:creationId xmlns:a16="http://schemas.microsoft.com/office/drawing/2014/main" id="{71FBA2A3-BBBC-4A23-B77F-9E8D8E11373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06"/>
          <a:stretch/>
        </p:blipFill>
        <p:spPr>
          <a:xfrm>
            <a:off x="6448425" y="3081150"/>
            <a:ext cx="899160" cy="540256"/>
          </a:xfrm>
          <a:prstGeom prst="rect">
            <a:avLst/>
          </a:prstGeom>
        </p:spPr>
      </p:pic>
      <p:sp>
        <p:nvSpPr>
          <p:cNvPr id="7" name="Forme en L 6">
            <a:extLst>
              <a:ext uri="{FF2B5EF4-FFF2-40B4-BE49-F238E27FC236}">
                <a16:creationId xmlns:a16="http://schemas.microsoft.com/office/drawing/2014/main" id="{6F1D2DDD-2D67-4DF5-AB8D-A0C323F33AF2}"/>
              </a:ext>
            </a:extLst>
          </p:cNvPr>
          <p:cNvSpPr/>
          <p:nvPr/>
        </p:nvSpPr>
        <p:spPr>
          <a:xfrm rot="18876341">
            <a:off x="6408628" y="2993940"/>
            <a:ext cx="96989" cy="99836"/>
          </a:xfrm>
          <a:prstGeom prst="corner">
            <a:avLst/>
          </a:prstGeom>
          <a:solidFill>
            <a:srgbClr val="00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Image 2">
            <a:extLst>
              <a:ext uri="{FF2B5EF4-FFF2-40B4-BE49-F238E27FC236}">
                <a16:creationId xmlns:a16="http://schemas.microsoft.com/office/drawing/2014/main" id="{5C41C824-4777-417A-B04D-321FAC9AF02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9174" y="2855390"/>
            <a:ext cx="2408613" cy="1863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Google Shape;215;p4">
            <a:extLst>
              <a:ext uri="{FF2B5EF4-FFF2-40B4-BE49-F238E27FC236}">
                <a16:creationId xmlns:a16="http://schemas.microsoft.com/office/drawing/2014/main" id="{E94DD878-A940-9B5A-8AD4-F4B983374C8A}"/>
              </a:ext>
            </a:extLst>
          </p:cNvPr>
          <p:cNvSpPr/>
          <p:nvPr/>
        </p:nvSpPr>
        <p:spPr>
          <a:xfrm>
            <a:off x="5738482" y="5332388"/>
            <a:ext cx="687244" cy="673276"/>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Calibri"/>
              <a:buNone/>
              <a:tabLst/>
              <a:defRPr/>
            </a:pPr>
            <a:r>
              <a:rPr kumimoji="0" lang="fr-FR"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a:t>
            </a:r>
            <a:endParaRPr kumimoji="0"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Espace réservé du numéro de diapositive 8">
            <a:extLst>
              <a:ext uri="{FF2B5EF4-FFF2-40B4-BE49-F238E27FC236}">
                <a16:creationId xmlns:a16="http://schemas.microsoft.com/office/drawing/2014/main" id="{AB55F739-2F8A-8B16-3998-94CAE73C266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7</a:t>
            </a:fld>
            <a:endParaRPr lang="fr-FR"/>
          </a:p>
        </p:txBody>
      </p:sp>
    </p:spTree>
    <p:extLst>
      <p:ext uri="{BB962C8B-B14F-4D97-AF65-F5344CB8AC3E}">
        <p14:creationId xmlns:p14="http://schemas.microsoft.com/office/powerpoint/2010/main" val="161847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266;p6">
            <a:extLst>
              <a:ext uri="{FF2B5EF4-FFF2-40B4-BE49-F238E27FC236}">
                <a16:creationId xmlns:a16="http://schemas.microsoft.com/office/drawing/2014/main" id="{CDE914C7-949C-4541-9703-3D7D572A81DD}"/>
              </a:ext>
            </a:extLst>
          </p:cNvPr>
          <p:cNvPicPr preferRelativeResize="0"/>
          <p:nvPr/>
        </p:nvPicPr>
        <p:blipFill rotWithShape="1">
          <a:blip r:embed="rId3">
            <a:alphaModFix/>
          </a:blip>
          <a:srcRect/>
          <a:stretch/>
        </p:blipFill>
        <p:spPr>
          <a:xfrm>
            <a:off x="0" y="1629354"/>
            <a:ext cx="3490281" cy="3759200"/>
          </a:xfrm>
          <a:prstGeom prst="rect">
            <a:avLst/>
          </a:prstGeom>
          <a:noFill/>
          <a:ln>
            <a:noFill/>
          </a:ln>
        </p:spPr>
      </p:pic>
      <p:pic>
        <p:nvPicPr>
          <p:cNvPr id="9" name="Image 8">
            <a:extLst>
              <a:ext uri="{FF2B5EF4-FFF2-40B4-BE49-F238E27FC236}">
                <a16:creationId xmlns:a16="http://schemas.microsoft.com/office/drawing/2014/main" id="{1CC458E3-5BFE-4C84-BF58-CF8BBD16CF98}"/>
              </a:ext>
            </a:extLst>
          </p:cNvPr>
          <p:cNvPicPr>
            <a:picLocks noChangeAspect="1"/>
          </p:cNvPicPr>
          <p:nvPr/>
        </p:nvPicPr>
        <p:blipFill>
          <a:blip r:embed="rId4"/>
          <a:stretch>
            <a:fillRect/>
          </a:stretch>
        </p:blipFill>
        <p:spPr>
          <a:xfrm>
            <a:off x="3533494" y="163286"/>
            <a:ext cx="5451228" cy="6556673"/>
          </a:xfrm>
          <a:prstGeom prst="rect">
            <a:avLst/>
          </a:prstGeom>
        </p:spPr>
      </p:pic>
      <p:grpSp>
        <p:nvGrpSpPr>
          <p:cNvPr id="2" name="Grouper 1"/>
          <p:cNvGrpSpPr/>
          <p:nvPr/>
        </p:nvGrpSpPr>
        <p:grpSpPr>
          <a:xfrm>
            <a:off x="127918" y="3140086"/>
            <a:ext cx="2662244" cy="774280"/>
            <a:chOff x="411806" y="1373287"/>
            <a:chExt cx="2662244" cy="774280"/>
          </a:xfrm>
        </p:grpSpPr>
        <p:sp>
          <p:nvSpPr>
            <p:cNvPr id="24" name="Titre 1"/>
            <p:cNvSpPr txBox="1">
              <a:spLocks/>
            </p:cNvSpPr>
            <p:nvPr/>
          </p:nvSpPr>
          <p:spPr>
            <a:xfrm>
              <a:off x="995918" y="1453069"/>
              <a:ext cx="2078132" cy="6944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fr-FR" sz="2800" b="1" dirty="0">
                  <a:solidFill>
                    <a:srgbClr val="002060"/>
                  </a:solidFill>
                  <a:latin typeface="Calibri" pitchFamily="34" charset="0"/>
                  <a:ea typeface="MS PGothic" pitchFamily="34" charset="-128"/>
                </a:rPr>
                <a:t>Repérage </a:t>
              </a:r>
            </a:p>
          </p:txBody>
        </p:sp>
        <p:grpSp>
          <p:nvGrpSpPr>
            <p:cNvPr id="10" name="Grouper 9"/>
            <p:cNvGrpSpPr/>
            <p:nvPr/>
          </p:nvGrpSpPr>
          <p:grpSpPr>
            <a:xfrm>
              <a:off x="411806" y="1373287"/>
              <a:ext cx="687244" cy="707886"/>
              <a:chOff x="1517366" y="174496"/>
              <a:chExt cx="687244" cy="707886"/>
            </a:xfrm>
          </p:grpSpPr>
          <p:sp>
            <p:nvSpPr>
              <p:cNvPr id="11" name="Google Shape;215;p4">
                <a:extLst>
                  <a:ext uri="{FF2B5EF4-FFF2-40B4-BE49-F238E27FC236}">
                    <a16:creationId xmlns:a16="http://schemas.microsoft.com/office/drawing/2014/main" id="{67A861C2-04D1-45C2-9DC8-653819355485}"/>
                  </a:ext>
                </a:extLst>
              </p:cNvPr>
              <p:cNvSpPr/>
              <p:nvPr/>
            </p:nvSpPr>
            <p:spPr>
              <a:xfrm>
                <a:off x="1517366" y="191801"/>
                <a:ext cx="687244" cy="67327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1800" b="1"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12" name="Rectangle 11">
                <a:extLst>
                  <a:ext uri="{FF2B5EF4-FFF2-40B4-BE49-F238E27FC236}">
                    <a16:creationId xmlns:a16="http://schemas.microsoft.com/office/drawing/2014/main" id="{7F340880-2A76-42BC-A9C2-BFEF76667E12}"/>
                  </a:ext>
                </a:extLst>
              </p:cNvPr>
              <p:cNvSpPr/>
              <p:nvPr/>
            </p:nvSpPr>
            <p:spPr>
              <a:xfrm>
                <a:off x="1625988" y="174496"/>
                <a:ext cx="47000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grpSp>
      </p:grpSp>
      <p:grpSp>
        <p:nvGrpSpPr>
          <p:cNvPr id="14" name="Grouper 2">
            <a:extLst>
              <a:ext uri="{FF2B5EF4-FFF2-40B4-BE49-F238E27FC236}">
                <a16:creationId xmlns:a16="http://schemas.microsoft.com/office/drawing/2014/main" id="{E80277D3-05C7-4923-8795-9548763A3FF0}"/>
              </a:ext>
            </a:extLst>
          </p:cNvPr>
          <p:cNvGrpSpPr/>
          <p:nvPr/>
        </p:nvGrpSpPr>
        <p:grpSpPr>
          <a:xfrm>
            <a:off x="9942773" y="5053079"/>
            <a:ext cx="1781141" cy="760463"/>
            <a:chOff x="1688098" y="5437954"/>
            <a:chExt cx="1781141" cy="760463"/>
          </a:xfrm>
          <a:solidFill>
            <a:schemeClr val="accent2"/>
          </a:solidFill>
        </p:grpSpPr>
        <p:sp>
          <p:nvSpPr>
            <p:cNvPr id="15" name="Rectangle à coins arrondis 4">
              <a:extLst>
                <a:ext uri="{FF2B5EF4-FFF2-40B4-BE49-F238E27FC236}">
                  <a16:creationId xmlns:a16="http://schemas.microsoft.com/office/drawing/2014/main" id="{163AC4D1-F734-46EE-9BFA-9C672A57C620}"/>
                </a:ext>
              </a:extLst>
            </p:cNvPr>
            <p:cNvSpPr/>
            <p:nvPr/>
          </p:nvSpPr>
          <p:spPr>
            <a:xfrm>
              <a:off x="1688098" y="5437954"/>
              <a:ext cx="1781141" cy="760463"/>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solidFill>
                  <a:schemeClr val="bg1"/>
                </a:solidFill>
              </a:endParaRPr>
            </a:p>
          </p:txBody>
        </p:sp>
        <p:sp>
          <p:nvSpPr>
            <p:cNvPr id="16" name="ZoneTexte 15">
              <a:extLst>
                <a:ext uri="{FF2B5EF4-FFF2-40B4-BE49-F238E27FC236}">
                  <a16:creationId xmlns:a16="http://schemas.microsoft.com/office/drawing/2014/main" id="{96668108-6D00-403D-B6A1-49EA94F97928}"/>
                </a:ext>
              </a:extLst>
            </p:cNvPr>
            <p:cNvSpPr txBox="1"/>
            <p:nvPr/>
          </p:nvSpPr>
          <p:spPr>
            <a:xfrm>
              <a:off x="1830629" y="5592424"/>
              <a:ext cx="1447832" cy="461665"/>
            </a:xfrm>
            <a:prstGeom prst="rect">
              <a:avLst/>
            </a:prstGeom>
            <a:grpFill/>
          </p:spPr>
          <p:txBody>
            <a:bodyPr wrap="none" rtlCol="0">
              <a:spAutoFit/>
            </a:bodyPr>
            <a:lstStyle/>
            <a:p>
              <a:r>
                <a:rPr lang="fr-FR" sz="2400" b="1" dirty="0">
                  <a:solidFill>
                    <a:srgbClr val="FFFFFF"/>
                  </a:solidFill>
                </a:rPr>
                <a:t>10-15 min</a:t>
              </a:r>
            </a:p>
          </p:txBody>
        </p:sp>
      </p:grpSp>
    </p:spTree>
    <p:extLst>
      <p:ext uri="{BB962C8B-B14F-4D97-AF65-F5344CB8AC3E}">
        <p14:creationId xmlns:p14="http://schemas.microsoft.com/office/powerpoint/2010/main" val="1004784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266;p6">
            <a:extLst>
              <a:ext uri="{FF2B5EF4-FFF2-40B4-BE49-F238E27FC236}">
                <a16:creationId xmlns:a16="http://schemas.microsoft.com/office/drawing/2014/main" id="{CDE914C7-949C-4541-9703-3D7D572A81DD}"/>
              </a:ext>
            </a:extLst>
          </p:cNvPr>
          <p:cNvPicPr preferRelativeResize="0"/>
          <p:nvPr/>
        </p:nvPicPr>
        <p:blipFill rotWithShape="1">
          <a:blip r:embed="rId3">
            <a:alphaModFix/>
          </a:blip>
          <a:srcRect/>
          <a:stretch/>
        </p:blipFill>
        <p:spPr>
          <a:xfrm>
            <a:off x="0" y="1629354"/>
            <a:ext cx="3490281" cy="3759200"/>
          </a:xfrm>
          <a:prstGeom prst="rect">
            <a:avLst/>
          </a:prstGeom>
          <a:noFill/>
          <a:ln>
            <a:noFill/>
          </a:ln>
        </p:spPr>
      </p:pic>
      <p:grpSp>
        <p:nvGrpSpPr>
          <p:cNvPr id="3" name="Grouper 2"/>
          <p:cNvGrpSpPr/>
          <p:nvPr/>
        </p:nvGrpSpPr>
        <p:grpSpPr>
          <a:xfrm>
            <a:off x="9942773" y="5053079"/>
            <a:ext cx="1781141" cy="760463"/>
            <a:chOff x="1688098" y="5437954"/>
            <a:chExt cx="1781141" cy="760463"/>
          </a:xfrm>
          <a:solidFill>
            <a:schemeClr val="accent2"/>
          </a:solidFill>
        </p:grpSpPr>
        <p:sp>
          <p:nvSpPr>
            <p:cNvPr id="5" name="Rectangle à coins arrondis 4"/>
            <p:cNvSpPr/>
            <p:nvPr/>
          </p:nvSpPr>
          <p:spPr>
            <a:xfrm>
              <a:off x="1688098" y="5437954"/>
              <a:ext cx="1781141" cy="760463"/>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solidFill>
                  <a:schemeClr val="bg1"/>
                </a:solidFill>
              </a:endParaRPr>
            </a:p>
          </p:txBody>
        </p:sp>
        <p:sp>
          <p:nvSpPr>
            <p:cNvPr id="4" name="ZoneTexte 3"/>
            <p:cNvSpPr txBox="1"/>
            <p:nvPr/>
          </p:nvSpPr>
          <p:spPr>
            <a:xfrm>
              <a:off x="1830629" y="5592424"/>
              <a:ext cx="1447832" cy="461665"/>
            </a:xfrm>
            <a:prstGeom prst="rect">
              <a:avLst/>
            </a:prstGeom>
            <a:grpFill/>
          </p:spPr>
          <p:txBody>
            <a:bodyPr wrap="none" rtlCol="0">
              <a:spAutoFit/>
            </a:bodyPr>
            <a:lstStyle/>
            <a:p>
              <a:r>
                <a:rPr lang="fr-FR" sz="2400" b="1" dirty="0">
                  <a:solidFill>
                    <a:srgbClr val="FFFFFF"/>
                  </a:solidFill>
                </a:rPr>
                <a:t>10-15 min</a:t>
              </a:r>
            </a:p>
          </p:txBody>
        </p:sp>
      </p:grpSp>
      <p:pic>
        <p:nvPicPr>
          <p:cNvPr id="9" name="Image 8">
            <a:extLst>
              <a:ext uri="{FF2B5EF4-FFF2-40B4-BE49-F238E27FC236}">
                <a16:creationId xmlns:a16="http://schemas.microsoft.com/office/drawing/2014/main" id="{1CC458E3-5BFE-4C84-BF58-CF8BBD16CF98}"/>
              </a:ext>
            </a:extLst>
          </p:cNvPr>
          <p:cNvPicPr>
            <a:picLocks noChangeAspect="1"/>
          </p:cNvPicPr>
          <p:nvPr/>
        </p:nvPicPr>
        <p:blipFill>
          <a:blip r:embed="rId4"/>
          <a:stretch>
            <a:fillRect/>
          </a:stretch>
        </p:blipFill>
        <p:spPr>
          <a:xfrm>
            <a:off x="3533494" y="163286"/>
            <a:ext cx="5451228" cy="6556673"/>
          </a:xfrm>
          <a:prstGeom prst="rect">
            <a:avLst/>
          </a:prstGeom>
        </p:spPr>
      </p:pic>
      <p:grpSp>
        <p:nvGrpSpPr>
          <p:cNvPr id="2" name="Grouper 1"/>
          <p:cNvGrpSpPr/>
          <p:nvPr/>
        </p:nvGrpSpPr>
        <p:grpSpPr>
          <a:xfrm>
            <a:off x="127918" y="3140086"/>
            <a:ext cx="2662244" cy="774280"/>
            <a:chOff x="411806" y="1373287"/>
            <a:chExt cx="2662244" cy="774280"/>
          </a:xfrm>
        </p:grpSpPr>
        <p:sp>
          <p:nvSpPr>
            <p:cNvPr id="24" name="Titre 1"/>
            <p:cNvSpPr txBox="1">
              <a:spLocks/>
            </p:cNvSpPr>
            <p:nvPr/>
          </p:nvSpPr>
          <p:spPr>
            <a:xfrm>
              <a:off x="995918" y="1453069"/>
              <a:ext cx="2078132" cy="6944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fr-FR" sz="2800" b="1" dirty="0">
                  <a:solidFill>
                    <a:srgbClr val="002060"/>
                  </a:solidFill>
                  <a:latin typeface="Calibri" pitchFamily="34" charset="0"/>
                  <a:ea typeface="MS PGothic" pitchFamily="34" charset="-128"/>
                </a:rPr>
                <a:t>Repérage </a:t>
              </a:r>
            </a:p>
          </p:txBody>
        </p:sp>
        <p:grpSp>
          <p:nvGrpSpPr>
            <p:cNvPr id="10" name="Grouper 9"/>
            <p:cNvGrpSpPr/>
            <p:nvPr/>
          </p:nvGrpSpPr>
          <p:grpSpPr>
            <a:xfrm>
              <a:off x="411806" y="1373287"/>
              <a:ext cx="687244" cy="707886"/>
              <a:chOff x="1517366" y="174496"/>
              <a:chExt cx="687244" cy="707886"/>
            </a:xfrm>
          </p:grpSpPr>
          <p:sp>
            <p:nvSpPr>
              <p:cNvPr id="11" name="Google Shape;215;p4">
                <a:extLst>
                  <a:ext uri="{FF2B5EF4-FFF2-40B4-BE49-F238E27FC236}">
                    <a16:creationId xmlns:a16="http://schemas.microsoft.com/office/drawing/2014/main" id="{67A861C2-04D1-45C2-9DC8-653819355485}"/>
                  </a:ext>
                </a:extLst>
              </p:cNvPr>
              <p:cNvSpPr/>
              <p:nvPr/>
            </p:nvSpPr>
            <p:spPr>
              <a:xfrm>
                <a:off x="1517366" y="191801"/>
                <a:ext cx="687244" cy="67327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Calibri"/>
                  <a:buNone/>
                  <a:tabLst/>
                  <a:defRPr/>
                </a:pPr>
                <a:endParaRPr kumimoji="0" sz="1800" b="1"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12" name="Rectangle 11">
                <a:extLst>
                  <a:ext uri="{FF2B5EF4-FFF2-40B4-BE49-F238E27FC236}">
                    <a16:creationId xmlns:a16="http://schemas.microsoft.com/office/drawing/2014/main" id="{7F340880-2A76-42BC-A9C2-BFEF76667E12}"/>
                  </a:ext>
                </a:extLst>
              </p:cNvPr>
              <p:cNvSpPr/>
              <p:nvPr/>
            </p:nvSpPr>
            <p:spPr>
              <a:xfrm>
                <a:off x="1625988" y="174496"/>
                <a:ext cx="47000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grpSp>
      </p:grpSp>
      <p:sp>
        <p:nvSpPr>
          <p:cNvPr id="13" name="Ellipse 12"/>
          <p:cNvSpPr/>
          <p:nvPr/>
        </p:nvSpPr>
        <p:spPr>
          <a:xfrm>
            <a:off x="3492213" y="439696"/>
            <a:ext cx="852853" cy="27337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3480453" y="2345636"/>
            <a:ext cx="852853" cy="27337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3456933" y="3126144"/>
            <a:ext cx="852853" cy="27337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3433414" y="3729771"/>
            <a:ext cx="852853" cy="27337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p:cNvSpPr/>
          <p:nvPr/>
        </p:nvSpPr>
        <p:spPr>
          <a:xfrm>
            <a:off x="3433413" y="4248684"/>
            <a:ext cx="852853" cy="27337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p:cNvSpPr/>
          <p:nvPr/>
        </p:nvSpPr>
        <p:spPr>
          <a:xfrm>
            <a:off x="3468692" y="5776506"/>
            <a:ext cx="852853" cy="27337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3480452" y="5053079"/>
            <a:ext cx="852853" cy="27337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5513745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1582</TotalTime>
  <Words>3050</Words>
  <Application>Microsoft Macintosh PowerPoint</Application>
  <PresentationFormat>Grand écran</PresentationFormat>
  <Paragraphs>358</Paragraphs>
  <Slides>25</Slides>
  <Notes>23</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25</vt:i4>
      </vt:variant>
    </vt:vector>
  </HeadingPairs>
  <TitlesOfParts>
    <vt:vector size="34" baseType="lpstr">
      <vt:lpstr>Arial</vt:lpstr>
      <vt:lpstr>Calibri</vt:lpstr>
      <vt:lpstr>Calibri Light</vt:lpstr>
      <vt:lpstr>Corbel</vt:lpstr>
      <vt:lpstr>Lucida Grande</vt:lpstr>
      <vt:lpstr>Noto Sans Symbols</vt:lpstr>
      <vt:lpstr>Verdana</vt:lpstr>
      <vt:lpstr>Wingdings</vt:lpstr>
      <vt:lpstr>Thème Office</vt:lpstr>
      <vt:lpstr>Programme ICOPE (OMS)  (Integrated Care for Older People)    </vt:lpstr>
      <vt:lpstr>Vieillissement démographique mondial </vt:lpstr>
      <vt:lpstr>Présentation PowerPoint</vt:lpstr>
      <vt:lpstr>Le programme ICOPE (Soins Intégrés pour les PA) </vt:lpstr>
      <vt:lpstr>         Syndrome de fragilité du sujet âgé</vt:lpstr>
      <vt:lpstr>Le programme ICOPE (Soins Intégrés pour les PA) </vt:lpstr>
      <vt:lpstr>Présentation PowerPoint</vt:lpstr>
      <vt:lpstr>Présentation PowerPoint</vt:lpstr>
      <vt:lpstr>Présentation PowerPoint</vt:lpstr>
      <vt:lpstr>Étape1 en pratique                             </vt:lpstr>
      <vt:lpstr>Outils numériques pour l’étape 1 de repérage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Données ICOPE MONITOR du 01/01/2019 au 23/01/2024</vt:lpstr>
      <vt:lpstr>Caractéristiques des seniors ayant eu au moins 1 étape1  Données de la base de données au 25/09/2023 (N= 40 125)</vt:lpstr>
      <vt:lpstr>Présentation PowerPoint</vt:lpstr>
      <vt:lpstr>Conclusion : ICOPE une opportunité…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présentation</dc:title>
  <dc:creator>Microsoft Office User</dc:creator>
  <cp:lastModifiedBy>Michel NOGUÈS</cp:lastModifiedBy>
  <cp:revision>272</cp:revision>
  <dcterms:created xsi:type="dcterms:W3CDTF">2023-05-30T11:36:27Z</dcterms:created>
  <dcterms:modified xsi:type="dcterms:W3CDTF">2024-02-02T10:30:35Z</dcterms:modified>
</cp:coreProperties>
</file>