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468" r:id="rId4"/>
    <p:sldId id="469" r:id="rId5"/>
    <p:sldId id="271" r:id="rId6"/>
    <p:sldId id="276" r:id="rId7"/>
    <p:sldId id="263" r:id="rId8"/>
    <p:sldId id="466" r:id="rId9"/>
    <p:sldId id="447" r:id="rId10"/>
    <p:sldId id="449" r:id="rId11"/>
    <p:sldId id="467" r:id="rId12"/>
    <p:sldId id="464" r:id="rId13"/>
    <p:sldId id="259" r:id="rId14"/>
    <p:sldId id="465" r:id="rId15"/>
    <p:sldId id="281" r:id="rId16"/>
    <p:sldId id="282" r:id="rId17"/>
    <p:sldId id="462" r:id="rId18"/>
    <p:sldId id="463" r:id="rId19"/>
    <p:sldId id="283" r:id="rId20"/>
    <p:sldId id="284" r:id="rId21"/>
    <p:sldId id="266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9FD652-65CB-4582-9E04-0E2B77A675E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E2C45BA0-78F4-451C-8182-BF57C16941A3}">
      <dgm:prSet/>
      <dgm:spPr/>
      <dgm:t>
        <a:bodyPr/>
        <a:lstStyle/>
        <a:p>
          <a:pPr>
            <a:defRPr cap="all"/>
          </a:pPr>
          <a:r>
            <a:rPr lang="fr-FR"/>
            <a:t>La perte progressive des capacités fonctionnelles</a:t>
          </a:r>
          <a:endParaRPr lang="en-US"/>
        </a:p>
      </dgm:t>
    </dgm:pt>
    <dgm:pt modelId="{00A10907-5303-491A-899A-0E9891DEC4EF}" type="parTrans" cxnId="{7F785C26-E566-4142-9D30-5FFBD3FB7015}">
      <dgm:prSet/>
      <dgm:spPr/>
      <dgm:t>
        <a:bodyPr/>
        <a:lstStyle/>
        <a:p>
          <a:endParaRPr lang="en-US"/>
        </a:p>
      </dgm:t>
    </dgm:pt>
    <dgm:pt modelId="{042055FA-FABF-4E95-B392-6BA806601FED}" type="sibTrans" cxnId="{7F785C26-E566-4142-9D30-5FFBD3FB7015}">
      <dgm:prSet/>
      <dgm:spPr/>
      <dgm:t>
        <a:bodyPr/>
        <a:lstStyle/>
        <a:p>
          <a:endParaRPr lang="en-US"/>
        </a:p>
      </dgm:t>
    </dgm:pt>
    <dgm:pt modelId="{5FD97421-C1FC-47AA-959E-8A272A8C70C5}">
      <dgm:prSet/>
      <dgm:spPr/>
      <dgm:t>
        <a:bodyPr/>
        <a:lstStyle/>
        <a:p>
          <a:pPr>
            <a:defRPr cap="all"/>
          </a:pPr>
          <a:r>
            <a:rPr lang="fr-FR"/>
            <a:t>Les phénomènes de décompensation</a:t>
          </a:r>
          <a:endParaRPr lang="en-US"/>
        </a:p>
      </dgm:t>
    </dgm:pt>
    <dgm:pt modelId="{B5744263-413F-4C8D-A0BD-FBDBEDC37FE4}" type="parTrans" cxnId="{61AD5862-8CAB-45D0-AA8E-3A1837DECD79}">
      <dgm:prSet/>
      <dgm:spPr/>
      <dgm:t>
        <a:bodyPr/>
        <a:lstStyle/>
        <a:p>
          <a:endParaRPr lang="en-US"/>
        </a:p>
      </dgm:t>
    </dgm:pt>
    <dgm:pt modelId="{33B96EB5-4225-41AC-BB27-4A21BD90A558}" type="sibTrans" cxnId="{61AD5862-8CAB-45D0-AA8E-3A1837DECD79}">
      <dgm:prSet/>
      <dgm:spPr/>
      <dgm:t>
        <a:bodyPr/>
        <a:lstStyle/>
        <a:p>
          <a:endParaRPr lang="en-US"/>
        </a:p>
      </dgm:t>
    </dgm:pt>
    <dgm:pt modelId="{DA3169F4-0508-4C59-B9FA-99E72814B19E}">
      <dgm:prSet/>
      <dgm:spPr/>
      <dgm:t>
        <a:bodyPr/>
        <a:lstStyle/>
        <a:p>
          <a:pPr>
            <a:defRPr cap="all"/>
          </a:pPr>
          <a:r>
            <a:rPr lang="fr-FR"/>
            <a:t>Les risques iatrogènes</a:t>
          </a:r>
          <a:endParaRPr lang="en-US"/>
        </a:p>
      </dgm:t>
    </dgm:pt>
    <dgm:pt modelId="{FE98CAC1-E221-4698-B26C-2DDC640B738C}" type="parTrans" cxnId="{6F8C6636-56A3-46A0-9749-155634106957}">
      <dgm:prSet/>
      <dgm:spPr/>
      <dgm:t>
        <a:bodyPr/>
        <a:lstStyle/>
        <a:p>
          <a:endParaRPr lang="en-US"/>
        </a:p>
      </dgm:t>
    </dgm:pt>
    <dgm:pt modelId="{EBC28D1A-27B7-41C3-B34C-E50241CFD9A4}" type="sibTrans" cxnId="{6F8C6636-56A3-46A0-9749-155634106957}">
      <dgm:prSet/>
      <dgm:spPr/>
      <dgm:t>
        <a:bodyPr/>
        <a:lstStyle/>
        <a:p>
          <a:endParaRPr lang="en-US"/>
        </a:p>
      </dgm:t>
    </dgm:pt>
    <dgm:pt modelId="{7ECA65BB-08AE-42FA-B600-B376C73E304A}" type="pres">
      <dgm:prSet presAssocID="{C09FD652-65CB-4582-9E04-0E2B77A675ED}" presName="root" presStyleCnt="0">
        <dgm:presLayoutVars>
          <dgm:dir/>
          <dgm:resizeHandles val="exact"/>
        </dgm:presLayoutVars>
      </dgm:prSet>
      <dgm:spPr/>
    </dgm:pt>
    <dgm:pt modelId="{16A82E15-C7AD-445B-9CFE-2EC3F552B476}" type="pres">
      <dgm:prSet presAssocID="{E2C45BA0-78F4-451C-8182-BF57C16941A3}" presName="compNode" presStyleCnt="0"/>
      <dgm:spPr/>
    </dgm:pt>
    <dgm:pt modelId="{01A6CC7F-D6E5-4615-8C9A-5C4E3EB441F4}" type="pres">
      <dgm:prSet presAssocID="{E2C45BA0-78F4-451C-8182-BF57C16941A3}" presName="iconBgRect" presStyleLbl="bgShp" presStyleIdx="0" presStyleCnt="3"/>
      <dgm:spPr/>
    </dgm:pt>
    <dgm:pt modelId="{D6397205-1367-4774-8D75-8A525054D9A5}" type="pres">
      <dgm:prSet presAssocID="{E2C45BA0-78F4-451C-8182-BF57C16941A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72B5EDF-464F-4EBA-96B1-51B475926774}" type="pres">
      <dgm:prSet presAssocID="{E2C45BA0-78F4-451C-8182-BF57C16941A3}" presName="spaceRect" presStyleCnt="0"/>
      <dgm:spPr/>
    </dgm:pt>
    <dgm:pt modelId="{407E80DA-683A-42B7-AD20-C86B43798F0D}" type="pres">
      <dgm:prSet presAssocID="{E2C45BA0-78F4-451C-8182-BF57C16941A3}" presName="textRect" presStyleLbl="revTx" presStyleIdx="0" presStyleCnt="3">
        <dgm:presLayoutVars>
          <dgm:chMax val="1"/>
          <dgm:chPref val="1"/>
        </dgm:presLayoutVars>
      </dgm:prSet>
      <dgm:spPr/>
    </dgm:pt>
    <dgm:pt modelId="{C06C2AD3-643D-475F-AE0A-84ED5CB4A0D1}" type="pres">
      <dgm:prSet presAssocID="{042055FA-FABF-4E95-B392-6BA806601FED}" presName="sibTrans" presStyleCnt="0"/>
      <dgm:spPr/>
    </dgm:pt>
    <dgm:pt modelId="{28C84292-F32D-4C1B-AAD2-5D050C15658D}" type="pres">
      <dgm:prSet presAssocID="{5FD97421-C1FC-47AA-959E-8A272A8C70C5}" presName="compNode" presStyleCnt="0"/>
      <dgm:spPr/>
    </dgm:pt>
    <dgm:pt modelId="{D6C3716B-39B8-4EC7-AA32-7F5B79851EE8}" type="pres">
      <dgm:prSet presAssocID="{5FD97421-C1FC-47AA-959E-8A272A8C70C5}" presName="iconBgRect" presStyleLbl="bgShp" presStyleIdx="1" presStyleCnt="3"/>
      <dgm:spPr/>
    </dgm:pt>
    <dgm:pt modelId="{F4BD8496-53E0-4925-8A8F-9580DFB91088}" type="pres">
      <dgm:prSet presAssocID="{5FD97421-C1FC-47AA-959E-8A272A8C70C5}" presName="iconRect" presStyleLbl="node1" presStyleIdx="1" presStyleCnt="3"/>
      <dgm:spPr>
        <a:blipFill rotWithShape="1">
          <a:blip xmlns:r="http://schemas.openxmlformats.org/officeDocument/2006/relationships" r:embed="rId3"/>
          <a:srcRect/>
          <a:stretch>
            <a:fillRect l="-30000" r="-30000"/>
          </a:stretch>
        </a:blipFill>
        <a:ln>
          <a:noFill/>
        </a:ln>
      </dgm:spPr>
    </dgm:pt>
    <dgm:pt modelId="{DFB29CCE-E331-42EA-BDBF-71CF2E08D6E3}" type="pres">
      <dgm:prSet presAssocID="{5FD97421-C1FC-47AA-959E-8A272A8C70C5}" presName="spaceRect" presStyleCnt="0"/>
      <dgm:spPr/>
    </dgm:pt>
    <dgm:pt modelId="{5153163E-6431-41C0-B15C-FA0B0FCE0E58}" type="pres">
      <dgm:prSet presAssocID="{5FD97421-C1FC-47AA-959E-8A272A8C70C5}" presName="textRect" presStyleLbl="revTx" presStyleIdx="1" presStyleCnt="3">
        <dgm:presLayoutVars>
          <dgm:chMax val="1"/>
          <dgm:chPref val="1"/>
        </dgm:presLayoutVars>
      </dgm:prSet>
      <dgm:spPr/>
    </dgm:pt>
    <dgm:pt modelId="{4AB3EA96-891E-43B1-95DA-9DC161CD542C}" type="pres">
      <dgm:prSet presAssocID="{33B96EB5-4225-41AC-BB27-4A21BD90A558}" presName="sibTrans" presStyleCnt="0"/>
      <dgm:spPr/>
    </dgm:pt>
    <dgm:pt modelId="{3ACBA63A-F3F2-4E8F-A1C2-F671A2779E02}" type="pres">
      <dgm:prSet presAssocID="{DA3169F4-0508-4C59-B9FA-99E72814B19E}" presName="compNode" presStyleCnt="0"/>
      <dgm:spPr/>
    </dgm:pt>
    <dgm:pt modelId="{24700D70-31E1-499D-911C-7F3B31800D99}" type="pres">
      <dgm:prSet presAssocID="{DA3169F4-0508-4C59-B9FA-99E72814B19E}" presName="iconBgRect" presStyleLbl="bgShp" presStyleIdx="2" presStyleCnt="3"/>
      <dgm:spPr/>
    </dgm:pt>
    <dgm:pt modelId="{EFC5ED38-A7D5-422E-8EC3-A160679F14BB}" type="pres">
      <dgm:prSet presAssocID="{DA3169F4-0508-4C59-B9FA-99E72814B19E}" presName="iconRect" presStyleLbl="node1" presStyleIdx="2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vertissement"/>
        </a:ext>
      </dgm:extLst>
    </dgm:pt>
    <dgm:pt modelId="{6B1A5A3C-68A5-4C50-AAAD-B2C34BA011A6}" type="pres">
      <dgm:prSet presAssocID="{DA3169F4-0508-4C59-B9FA-99E72814B19E}" presName="spaceRect" presStyleCnt="0"/>
      <dgm:spPr/>
    </dgm:pt>
    <dgm:pt modelId="{15468EC4-D1C6-48B6-AF37-3A4F772FC185}" type="pres">
      <dgm:prSet presAssocID="{DA3169F4-0508-4C59-B9FA-99E72814B19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F785C26-E566-4142-9D30-5FFBD3FB7015}" srcId="{C09FD652-65CB-4582-9E04-0E2B77A675ED}" destId="{E2C45BA0-78F4-451C-8182-BF57C16941A3}" srcOrd="0" destOrd="0" parTransId="{00A10907-5303-491A-899A-0E9891DEC4EF}" sibTransId="{042055FA-FABF-4E95-B392-6BA806601FED}"/>
    <dgm:cxn modelId="{F1BFAA31-0A93-441A-83ED-A0C4624B8602}" type="presOf" srcId="{5FD97421-C1FC-47AA-959E-8A272A8C70C5}" destId="{5153163E-6431-41C0-B15C-FA0B0FCE0E58}" srcOrd="0" destOrd="0" presId="urn:microsoft.com/office/officeart/2018/5/layout/IconCircleLabelList"/>
    <dgm:cxn modelId="{6F8C6636-56A3-46A0-9749-155634106957}" srcId="{C09FD652-65CB-4582-9E04-0E2B77A675ED}" destId="{DA3169F4-0508-4C59-B9FA-99E72814B19E}" srcOrd="2" destOrd="0" parTransId="{FE98CAC1-E221-4698-B26C-2DDC640B738C}" sibTransId="{EBC28D1A-27B7-41C3-B34C-E50241CFD9A4}"/>
    <dgm:cxn modelId="{61AD5862-8CAB-45D0-AA8E-3A1837DECD79}" srcId="{C09FD652-65CB-4582-9E04-0E2B77A675ED}" destId="{5FD97421-C1FC-47AA-959E-8A272A8C70C5}" srcOrd="1" destOrd="0" parTransId="{B5744263-413F-4C8D-A0BD-FBDBEDC37FE4}" sibTransId="{33B96EB5-4225-41AC-BB27-4A21BD90A558}"/>
    <dgm:cxn modelId="{8E457FE6-B4C0-49F9-9777-B71EB2D5BEE3}" type="presOf" srcId="{E2C45BA0-78F4-451C-8182-BF57C16941A3}" destId="{407E80DA-683A-42B7-AD20-C86B43798F0D}" srcOrd="0" destOrd="0" presId="urn:microsoft.com/office/officeart/2018/5/layout/IconCircleLabelList"/>
    <dgm:cxn modelId="{B09602E8-EA91-42DB-9F2A-1E709B949681}" type="presOf" srcId="{C09FD652-65CB-4582-9E04-0E2B77A675ED}" destId="{7ECA65BB-08AE-42FA-B600-B376C73E304A}" srcOrd="0" destOrd="0" presId="urn:microsoft.com/office/officeart/2018/5/layout/IconCircleLabelList"/>
    <dgm:cxn modelId="{A3CE4DF7-1220-487A-AFD5-51AA4175E9B8}" type="presOf" srcId="{DA3169F4-0508-4C59-B9FA-99E72814B19E}" destId="{15468EC4-D1C6-48B6-AF37-3A4F772FC185}" srcOrd="0" destOrd="0" presId="urn:microsoft.com/office/officeart/2018/5/layout/IconCircleLabelList"/>
    <dgm:cxn modelId="{6FD052FC-CC77-4305-819C-2BFB8D9EABB6}" type="presParOf" srcId="{7ECA65BB-08AE-42FA-B600-B376C73E304A}" destId="{16A82E15-C7AD-445B-9CFE-2EC3F552B476}" srcOrd="0" destOrd="0" presId="urn:microsoft.com/office/officeart/2018/5/layout/IconCircleLabelList"/>
    <dgm:cxn modelId="{F67EBEBF-8F01-43DE-9D4B-5BA05A0C17FD}" type="presParOf" srcId="{16A82E15-C7AD-445B-9CFE-2EC3F552B476}" destId="{01A6CC7F-D6E5-4615-8C9A-5C4E3EB441F4}" srcOrd="0" destOrd="0" presId="urn:microsoft.com/office/officeart/2018/5/layout/IconCircleLabelList"/>
    <dgm:cxn modelId="{08BFC138-7378-4DC5-9607-07407AEE557E}" type="presParOf" srcId="{16A82E15-C7AD-445B-9CFE-2EC3F552B476}" destId="{D6397205-1367-4774-8D75-8A525054D9A5}" srcOrd="1" destOrd="0" presId="urn:microsoft.com/office/officeart/2018/5/layout/IconCircleLabelList"/>
    <dgm:cxn modelId="{FA8A44D1-E9F9-47E6-A54A-19C3BFFC03A2}" type="presParOf" srcId="{16A82E15-C7AD-445B-9CFE-2EC3F552B476}" destId="{D72B5EDF-464F-4EBA-96B1-51B475926774}" srcOrd="2" destOrd="0" presId="urn:microsoft.com/office/officeart/2018/5/layout/IconCircleLabelList"/>
    <dgm:cxn modelId="{DDA81B5F-554F-4C40-B99C-2D1E8CE3BE59}" type="presParOf" srcId="{16A82E15-C7AD-445B-9CFE-2EC3F552B476}" destId="{407E80DA-683A-42B7-AD20-C86B43798F0D}" srcOrd="3" destOrd="0" presId="urn:microsoft.com/office/officeart/2018/5/layout/IconCircleLabelList"/>
    <dgm:cxn modelId="{CEBE7059-8C31-494E-899B-8EC6D5062BC5}" type="presParOf" srcId="{7ECA65BB-08AE-42FA-B600-B376C73E304A}" destId="{C06C2AD3-643D-475F-AE0A-84ED5CB4A0D1}" srcOrd="1" destOrd="0" presId="urn:microsoft.com/office/officeart/2018/5/layout/IconCircleLabelList"/>
    <dgm:cxn modelId="{BEC0002F-8C8B-42FC-80A9-947B979CAA33}" type="presParOf" srcId="{7ECA65BB-08AE-42FA-B600-B376C73E304A}" destId="{28C84292-F32D-4C1B-AAD2-5D050C15658D}" srcOrd="2" destOrd="0" presId="urn:microsoft.com/office/officeart/2018/5/layout/IconCircleLabelList"/>
    <dgm:cxn modelId="{FD05A726-C93D-49E7-BCC6-1AA2FFE57AA0}" type="presParOf" srcId="{28C84292-F32D-4C1B-AAD2-5D050C15658D}" destId="{D6C3716B-39B8-4EC7-AA32-7F5B79851EE8}" srcOrd="0" destOrd="0" presId="urn:microsoft.com/office/officeart/2018/5/layout/IconCircleLabelList"/>
    <dgm:cxn modelId="{93319FFA-9B5E-4196-96C8-C118301E38AB}" type="presParOf" srcId="{28C84292-F32D-4C1B-AAD2-5D050C15658D}" destId="{F4BD8496-53E0-4925-8A8F-9580DFB91088}" srcOrd="1" destOrd="0" presId="urn:microsoft.com/office/officeart/2018/5/layout/IconCircleLabelList"/>
    <dgm:cxn modelId="{960C752C-3544-49B8-A750-C0A696F2D6A1}" type="presParOf" srcId="{28C84292-F32D-4C1B-AAD2-5D050C15658D}" destId="{DFB29CCE-E331-42EA-BDBF-71CF2E08D6E3}" srcOrd="2" destOrd="0" presId="urn:microsoft.com/office/officeart/2018/5/layout/IconCircleLabelList"/>
    <dgm:cxn modelId="{4ECB71D0-CAB8-4F42-8252-628E059B81B7}" type="presParOf" srcId="{28C84292-F32D-4C1B-AAD2-5D050C15658D}" destId="{5153163E-6431-41C0-B15C-FA0B0FCE0E58}" srcOrd="3" destOrd="0" presId="urn:microsoft.com/office/officeart/2018/5/layout/IconCircleLabelList"/>
    <dgm:cxn modelId="{0284079C-4057-4FB3-BD54-405069B0060A}" type="presParOf" srcId="{7ECA65BB-08AE-42FA-B600-B376C73E304A}" destId="{4AB3EA96-891E-43B1-95DA-9DC161CD542C}" srcOrd="3" destOrd="0" presId="urn:microsoft.com/office/officeart/2018/5/layout/IconCircleLabelList"/>
    <dgm:cxn modelId="{4E1EBD63-F961-49ED-8A67-0F713F35F2F8}" type="presParOf" srcId="{7ECA65BB-08AE-42FA-B600-B376C73E304A}" destId="{3ACBA63A-F3F2-4E8F-A1C2-F671A2779E02}" srcOrd="4" destOrd="0" presId="urn:microsoft.com/office/officeart/2018/5/layout/IconCircleLabelList"/>
    <dgm:cxn modelId="{5BD2594E-6C61-4920-9A84-6F7432B91192}" type="presParOf" srcId="{3ACBA63A-F3F2-4E8F-A1C2-F671A2779E02}" destId="{24700D70-31E1-499D-911C-7F3B31800D99}" srcOrd="0" destOrd="0" presId="urn:microsoft.com/office/officeart/2018/5/layout/IconCircleLabelList"/>
    <dgm:cxn modelId="{E8E7EDD2-8ABD-4EAB-9044-6166050F4EC4}" type="presParOf" srcId="{3ACBA63A-F3F2-4E8F-A1C2-F671A2779E02}" destId="{EFC5ED38-A7D5-422E-8EC3-A160679F14BB}" srcOrd="1" destOrd="0" presId="urn:microsoft.com/office/officeart/2018/5/layout/IconCircleLabelList"/>
    <dgm:cxn modelId="{FF366356-5550-4B4E-8866-86F59BDDB88F}" type="presParOf" srcId="{3ACBA63A-F3F2-4E8F-A1C2-F671A2779E02}" destId="{6B1A5A3C-68A5-4C50-AAAD-B2C34BA011A6}" srcOrd="2" destOrd="0" presId="urn:microsoft.com/office/officeart/2018/5/layout/IconCircleLabelList"/>
    <dgm:cxn modelId="{092A8E7B-AA32-43D2-815F-2AD607642AC0}" type="presParOf" srcId="{3ACBA63A-F3F2-4E8F-A1C2-F671A2779E02}" destId="{15468EC4-D1C6-48B6-AF37-3A4F772FC18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A250FC-ED36-4132-A92E-EE394F1D2AE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F99CA70-C68D-474A-A47D-42FC3EBE2BC8}">
      <dgm:prSet custT="1"/>
      <dgm:spPr/>
      <dgm:t>
        <a:bodyPr/>
        <a:lstStyle/>
        <a:p>
          <a:r>
            <a:rPr lang="fr-FR" sz="1800" b="1" dirty="0">
              <a:solidFill>
                <a:schemeClr val="accent6">
                  <a:lumMod val="75000"/>
                </a:schemeClr>
              </a:solidFill>
            </a:rPr>
            <a:t>Ne luttez pas contre vos aspirations et vos attentes. Elles vous protègent</a:t>
          </a:r>
          <a:r>
            <a:rPr lang="fr-FR" sz="1800" dirty="0"/>
            <a:t>.</a:t>
          </a:r>
          <a:endParaRPr lang="en-US" sz="1800" dirty="0"/>
        </a:p>
      </dgm:t>
    </dgm:pt>
    <dgm:pt modelId="{FAFD8F6C-DE2A-41ED-88A2-8768286E0B28}" type="parTrans" cxnId="{B61A7A98-FB8E-429C-9E33-38D491E4D75A}">
      <dgm:prSet/>
      <dgm:spPr/>
      <dgm:t>
        <a:bodyPr/>
        <a:lstStyle/>
        <a:p>
          <a:endParaRPr lang="en-US"/>
        </a:p>
      </dgm:t>
    </dgm:pt>
    <dgm:pt modelId="{5E359CAF-1874-4BFD-BB6C-25B6B47B78E1}" type="sibTrans" cxnId="{B61A7A98-FB8E-429C-9E33-38D491E4D75A}">
      <dgm:prSet/>
      <dgm:spPr/>
      <dgm:t>
        <a:bodyPr/>
        <a:lstStyle/>
        <a:p>
          <a:endParaRPr lang="en-US"/>
        </a:p>
      </dgm:t>
    </dgm:pt>
    <dgm:pt modelId="{744EBC35-564E-49D0-A7D4-5381A728E475}">
      <dgm:prSet/>
      <dgm:spPr/>
      <dgm:t>
        <a:bodyPr/>
        <a:lstStyle/>
        <a:p>
          <a:r>
            <a:rPr lang="fr-FR" dirty="0">
              <a:solidFill>
                <a:schemeClr val="accent2"/>
              </a:solidFill>
            </a:rPr>
            <a:t>Prenez conscience de vos risques</a:t>
          </a:r>
          <a:endParaRPr lang="en-US" dirty="0">
            <a:solidFill>
              <a:schemeClr val="accent2"/>
            </a:solidFill>
          </a:endParaRPr>
        </a:p>
      </dgm:t>
    </dgm:pt>
    <dgm:pt modelId="{7EC70BEE-81DA-471E-9677-30992B831D32}" type="parTrans" cxnId="{C74833D5-9322-4F79-BA3B-6C2D82D014BB}">
      <dgm:prSet/>
      <dgm:spPr/>
      <dgm:t>
        <a:bodyPr/>
        <a:lstStyle/>
        <a:p>
          <a:endParaRPr lang="en-US"/>
        </a:p>
      </dgm:t>
    </dgm:pt>
    <dgm:pt modelId="{1BCEA886-4169-4A1C-85EA-021609618FBD}" type="sibTrans" cxnId="{C74833D5-9322-4F79-BA3B-6C2D82D014BB}">
      <dgm:prSet/>
      <dgm:spPr/>
      <dgm:t>
        <a:bodyPr/>
        <a:lstStyle/>
        <a:p>
          <a:endParaRPr lang="en-US"/>
        </a:p>
      </dgm:t>
    </dgm:pt>
    <dgm:pt modelId="{93373320-C445-4696-AE3B-B69915AA4985}">
      <dgm:prSet/>
      <dgm:spPr/>
      <dgm:t>
        <a:bodyPr/>
        <a:lstStyle/>
        <a:p>
          <a:r>
            <a:rPr lang="fr-FR" dirty="0">
              <a:solidFill>
                <a:schemeClr val="accent6">
                  <a:lumMod val="75000"/>
                </a:schemeClr>
              </a:solidFill>
            </a:rPr>
            <a:t>Apprenez à les connaitre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3517A54B-3038-4B6B-8321-BEF3BD8B1D03}" type="parTrans" cxnId="{0F0783C7-565A-4F16-979D-E7F8FF79A43F}">
      <dgm:prSet/>
      <dgm:spPr/>
      <dgm:t>
        <a:bodyPr/>
        <a:lstStyle/>
        <a:p>
          <a:endParaRPr lang="en-US"/>
        </a:p>
      </dgm:t>
    </dgm:pt>
    <dgm:pt modelId="{EA1EDDA5-20B4-44F5-B89A-B218DDA47872}" type="sibTrans" cxnId="{0F0783C7-565A-4F16-979D-E7F8FF79A43F}">
      <dgm:prSet/>
      <dgm:spPr/>
      <dgm:t>
        <a:bodyPr/>
        <a:lstStyle/>
        <a:p>
          <a:endParaRPr lang="en-US"/>
        </a:p>
      </dgm:t>
    </dgm:pt>
    <dgm:pt modelId="{227B8F73-4B59-4110-B5B4-5ED35531F0E4}" type="pres">
      <dgm:prSet presAssocID="{63A250FC-ED36-4132-A92E-EE394F1D2AE6}" presName="root" presStyleCnt="0">
        <dgm:presLayoutVars>
          <dgm:dir/>
          <dgm:resizeHandles val="exact"/>
        </dgm:presLayoutVars>
      </dgm:prSet>
      <dgm:spPr/>
    </dgm:pt>
    <dgm:pt modelId="{BAD8D2D1-F0C3-45F7-99F0-35D7BE73D070}" type="pres">
      <dgm:prSet presAssocID="{8F99CA70-C68D-474A-A47D-42FC3EBE2BC8}" presName="compNode" presStyleCnt="0"/>
      <dgm:spPr/>
    </dgm:pt>
    <dgm:pt modelId="{68B4546A-A62A-4048-9044-4F5B7210BB4F}" type="pres">
      <dgm:prSet presAssocID="{8F99CA70-C68D-474A-A47D-42FC3EBE2BC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A2768EF9-992C-4430-917F-A224870DB14E}" type="pres">
      <dgm:prSet presAssocID="{8F99CA70-C68D-474A-A47D-42FC3EBE2BC8}" presName="spaceRect" presStyleCnt="0"/>
      <dgm:spPr/>
    </dgm:pt>
    <dgm:pt modelId="{26609396-7C7E-42CF-BC45-771409B81E8F}" type="pres">
      <dgm:prSet presAssocID="{8F99CA70-C68D-474A-A47D-42FC3EBE2BC8}" presName="textRect" presStyleLbl="revTx" presStyleIdx="0" presStyleCnt="3">
        <dgm:presLayoutVars>
          <dgm:chMax val="1"/>
          <dgm:chPref val="1"/>
        </dgm:presLayoutVars>
      </dgm:prSet>
      <dgm:spPr/>
    </dgm:pt>
    <dgm:pt modelId="{A0AE50FE-F665-4B29-9611-1BF2A73004C4}" type="pres">
      <dgm:prSet presAssocID="{5E359CAF-1874-4BFD-BB6C-25B6B47B78E1}" presName="sibTrans" presStyleCnt="0"/>
      <dgm:spPr/>
    </dgm:pt>
    <dgm:pt modelId="{4CE89A3C-9EF0-4E4A-A5AE-3387E95D963D}" type="pres">
      <dgm:prSet presAssocID="{744EBC35-564E-49D0-A7D4-5381A728E475}" presName="compNode" presStyleCnt="0"/>
      <dgm:spPr/>
    </dgm:pt>
    <dgm:pt modelId="{2872F6E4-5939-4695-8D90-E226E70A7DB2}" type="pres">
      <dgm:prSet presAssocID="{744EBC35-564E-49D0-A7D4-5381A728E47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vertissement"/>
        </a:ext>
      </dgm:extLst>
    </dgm:pt>
    <dgm:pt modelId="{0E4CD756-CCE5-40E8-BD22-B780A68B8A75}" type="pres">
      <dgm:prSet presAssocID="{744EBC35-564E-49D0-A7D4-5381A728E475}" presName="spaceRect" presStyleCnt="0"/>
      <dgm:spPr/>
    </dgm:pt>
    <dgm:pt modelId="{55DB9811-3684-4CAA-AF8F-3C885925C808}" type="pres">
      <dgm:prSet presAssocID="{744EBC35-564E-49D0-A7D4-5381A728E475}" presName="textRect" presStyleLbl="revTx" presStyleIdx="1" presStyleCnt="3">
        <dgm:presLayoutVars>
          <dgm:chMax val="1"/>
          <dgm:chPref val="1"/>
        </dgm:presLayoutVars>
      </dgm:prSet>
      <dgm:spPr/>
    </dgm:pt>
    <dgm:pt modelId="{EFA9FC2F-5FCC-4EA2-84AB-1C3B16521CE4}" type="pres">
      <dgm:prSet presAssocID="{1BCEA886-4169-4A1C-85EA-021609618FBD}" presName="sibTrans" presStyleCnt="0"/>
      <dgm:spPr/>
    </dgm:pt>
    <dgm:pt modelId="{9B5EEE4E-0615-4E21-B4BB-E86E1CF7C542}" type="pres">
      <dgm:prSet presAssocID="{93373320-C445-4696-AE3B-B69915AA4985}" presName="compNode" presStyleCnt="0"/>
      <dgm:spPr/>
    </dgm:pt>
    <dgm:pt modelId="{7F40CC8D-8603-4A8B-8F41-BFD76379CAF4}" type="pres">
      <dgm:prSet presAssocID="{93373320-C445-4696-AE3B-B69915AA498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064A79D-833E-498A-8BE4-17D497B0789A}" type="pres">
      <dgm:prSet presAssocID="{93373320-C445-4696-AE3B-B69915AA4985}" presName="spaceRect" presStyleCnt="0"/>
      <dgm:spPr/>
    </dgm:pt>
    <dgm:pt modelId="{FE5C016B-50F4-4CD3-ACE3-D102C5A6FA8A}" type="pres">
      <dgm:prSet presAssocID="{93373320-C445-4696-AE3B-B69915AA498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CE52F10-B5D8-4973-A108-81407F822BB8}" type="presOf" srcId="{93373320-C445-4696-AE3B-B69915AA4985}" destId="{FE5C016B-50F4-4CD3-ACE3-D102C5A6FA8A}" srcOrd="0" destOrd="0" presId="urn:microsoft.com/office/officeart/2018/2/layout/IconLabelList"/>
    <dgm:cxn modelId="{3DF89A25-7B40-445F-B8D0-F716DAF054F4}" type="presOf" srcId="{744EBC35-564E-49D0-A7D4-5381A728E475}" destId="{55DB9811-3684-4CAA-AF8F-3C885925C808}" srcOrd="0" destOrd="0" presId="urn:microsoft.com/office/officeart/2018/2/layout/IconLabelList"/>
    <dgm:cxn modelId="{7A947B62-6840-4320-8AE7-C660A49C1E12}" type="presOf" srcId="{63A250FC-ED36-4132-A92E-EE394F1D2AE6}" destId="{227B8F73-4B59-4110-B5B4-5ED35531F0E4}" srcOrd="0" destOrd="0" presId="urn:microsoft.com/office/officeart/2018/2/layout/IconLabelList"/>
    <dgm:cxn modelId="{01CAB963-6019-42ED-9024-BE1CDC899485}" type="presOf" srcId="{8F99CA70-C68D-474A-A47D-42FC3EBE2BC8}" destId="{26609396-7C7E-42CF-BC45-771409B81E8F}" srcOrd="0" destOrd="0" presId="urn:microsoft.com/office/officeart/2018/2/layout/IconLabelList"/>
    <dgm:cxn modelId="{B61A7A98-FB8E-429C-9E33-38D491E4D75A}" srcId="{63A250FC-ED36-4132-A92E-EE394F1D2AE6}" destId="{8F99CA70-C68D-474A-A47D-42FC3EBE2BC8}" srcOrd="0" destOrd="0" parTransId="{FAFD8F6C-DE2A-41ED-88A2-8768286E0B28}" sibTransId="{5E359CAF-1874-4BFD-BB6C-25B6B47B78E1}"/>
    <dgm:cxn modelId="{0F0783C7-565A-4F16-979D-E7F8FF79A43F}" srcId="{63A250FC-ED36-4132-A92E-EE394F1D2AE6}" destId="{93373320-C445-4696-AE3B-B69915AA4985}" srcOrd="2" destOrd="0" parTransId="{3517A54B-3038-4B6B-8321-BEF3BD8B1D03}" sibTransId="{EA1EDDA5-20B4-44F5-B89A-B218DDA47872}"/>
    <dgm:cxn modelId="{C74833D5-9322-4F79-BA3B-6C2D82D014BB}" srcId="{63A250FC-ED36-4132-A92E-EE394F1D2AE6}" destId="{744EBC35-564E-49D0-A7D4-5381A728E475}" srcOrd="1" destOrd="0" parTransId="{7EC70BEE-81DA-471E-9677-30992B831D32}" sibTransId="{1BCEA886-4169-4A1C-85EA-021609618FBD}"/>
    <dgm:cxn modelId="{8234FB2F-B67D-4D9A-A4E7-4EA61519F9F9}" type="presParOf" srcId="{227B8F73-4B59-4110-B5B4-5ED35531F0E4}" destId="{BAD8D2D1-F0C3-45F7-99F0-35D7BE73D070}" srcOrd="0" destOrd="0" presId="urn:microsoft.com/office/officeart/2018/2/layout/IconLabelList"/>
    <dgm:cxn modelId="{5901DB5F-9C69-41C5-A5C5-55FE7D59E7DE}" type="presParOf" srcId="{BAD8D2D1-F0C3-45F7-99F0-35D7BE73D070}" destId="{68B4546A-A62A-4048-9044-4F5B7210BB4F}" srcOrd="0" destOrd="0" presId="urn:microsoft.com/office/officeart/2018/2/layout/IconLabelList"/>
    <dgm:cxn modelId="{BDA241EB-79EC-400A-8048-3569EE0729A7}" type="presParOf" srcId="{BAD8D2D1-F0C3-45F7-99F0-35D7BE73D070}" destId="{A2768EF9-992C-4430-917F-A224870DB14E}" srcOrd="1" destOrd="0" presId="urn:microsoft.com/office/officeart/2018/2/layout/IconLabelList"/>
    <dgm:cxn modelId="{43F4EE3B-5836-4396-B566-2DAB82B49652}" type="presParOf" srcId="{BAD8D2D1-F0C3-45F7-99F0-35D7BE73D070}" destId="{26609396-7C7E-42CF-BC45-771409B81E8F}" srcOrd="2" destOrd="0" presId="urn:microsoft.com/office/officeart/2018/2/layout/IconLabelList"/>
    <dgm:cxn modelId="{1ED2282C-DD8E-4419-9321-51C8F03AFDE7}" type="presParOf" srcId="{227B8F73-4B59-4110-B5B4-5ED35531F0E4}" destId="{A0AE50FE-F665-4B29-9611-1BF2A73004C4}" srcOrd="1" destOrd="0" presId="urn:microsoft.com/office/officeart/2018/2/layout/IconLabelList"/>
    <dgm:cxn modelId="{C3D98967-CFC6-4559-8874-F667A76B8D0F}" type="presParOf" srcId="{227B8F73-4B59-4110-B5B4-5ED35531F0E4}" destId="{4CE89A3C-9EF0-4E4A-A5AE-3387E95D963D}" srcOrd="2" destOrd="0" presId="urn:microsoft.com/office/officeart/2018/2/layout/IconLabelList"/>
    <dgm:cxn modelId="{230E2F9C-95C3-4F64-B921-D173FEBC29D4}" type="presParOf" srcId="{4CE89A3C-9EF0-4E4A-A5AE-3387E95D963D}" destId="{2872F6E4-5939-4695-8D90-E226E70A7DB2}" srcOrd="0" destOrd="0" presId="urn:microsoft.com/office/officeart/2018/2/layout/IconLabelList"/>
    <dgm:cxn modelId="{3637E881-879E-40B7-97EA-387C5F1088EF}" type="presParOf" srcId="{4CE89A3C-9EF0-4E4A-A5AE-3387E95D963D}" destId="{0E4CD756-CCE5-40E8-BD22-B780A68B8A75}" srcOrd="1" destOrd="0" presId="urn:microsoft.com/office/officeart/2018/2/layout/IconLabelList"/>
    <dgm:cxn modelId="{5A987C83-AD87-42A3-86EF-DFF593F02041}" type="presParOf" srcId="{4CE89A3C-9EF0-4E4A-A5AE-3387E95D963D}" destId="{55DB9811-3684-4CAA-AF8F-3C885925C808}" srcOrd="2" destOrd="0" presId="urn:microsoft.com/office/officeart/2018/2/layout/IconLabelList"/>
    <dgm:cxn modelId="{0CA1B7B7-D686-4F71-9CE2-307C1EC8729B}" type="presParOf" srcId="{227B8F73-4B59-4110-B5B4-5ED35531F0E4}" destId="{EFA9FC2F-5FCC-4EA2-84AB-1C3B16521CE4}" srcOrd="3" destOrd="0" presId="urn:microsoft.com/office/officeart/2018/2/layout/IconLabelList"/>
    <dgm:cxn modelId="{3DE0845B-9586-45B2-8956-4DBAE86FB295}" type="presParOf" srcId="{227B8F73-4B59-4110-B5B4-5ED35531F0E4}" destId="{9B5EEE4E-0615-4E21-B4BB-E86E1CF7C542}" srcOrd="4" destOrd="0" presId="urn:microsoft.com/office/officeart/2018/2/layout/IconLabelList"/>
    <dgm:cxn modelId="{3C56B753-E4BD-41E0-89B3-369127F0DF24}" type="presParOf" srcId="{9B5EEE4E-0615-4E21-B4BB-E86E1CF7C542}" destId="{7F40CC8D-8603-4A8B-8F41-BFD76379CAF4}" srcOrd="0" destOrd="0" presId="urn:microsoft.com/office/officeart/2018/2/layout/IconLabelList"/>
    <dgm:cxn modelId="{1ACE1D92-AC32-4049-AFD6-F4906A32A530}" type="presParOf" srcId="{9B5EEE4E-0615-4E21-B4BB-E86E1CF7C542}" destId="{9064A79D-833E-498A-8BE4-17D497B0789A}" srcOrd="1" destOrd="0" presId="urn:microsoft.com/office/officeart/2018/2/layout/IconLabelList"/>
    <dgm:cxn modelId="{A35C9EFD-71C7-479C-8AF9-095B1DC785C0}" type="presParOf" srcId="{9B5EEE4E-0615-4E21-B4BB-E86E1CF7C542}" destId="{FE5C016B-50F4-4CD3-ACE3-D102C5A6FA8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6B7599-0C64-45B9-85BE-A5F49C0F58C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0C8C74B-2CFB-4EF3-81B9-183D8FD6D164}">
      <dgm:prSet phldrT="[Texte]"/>
      <dgm:spPr/>
      <dgm:t>
        <a:bodyPr/>
        <a:lstStyle/>
        <a:p>
          <a:r>
            <a:rPr lang="fr-FR" dirty="0">
              <a:latin typeface="+mj-lt"/>
            </a:rPr>
            <a:t>Risques de fragilité</a:t>
          </a:r>
        </a:p>
      </dgm:t>
    </dgm:pt>
    <dgm:pt modelId="{916AE1C7-C8DF-4262-A7AD-41807F2DA722}" type="parTrans" cxnId="{96D86C16-7931-4208-B150-220451734FE2}">
      <dgm:prSet/>
      <dgm:spPr/>
      <dgm:t>
        <a:bodyPr/>
        <a:lstStyle/>
        <a:p>
          <a:endParaRPr lang="fr-FR"/>
        </a:p>
      </dgm:t>
    </dgm:pt>
    <dgm:pt modelId="{083679DF-FAE2-4A3B-A255-6056C71A7B6C}" type="sibTrans" cxnId="{96D86C16-7931-4208-B150-220451734FE2}">
      <dgm:prSet/>
      <dgm:spPr/>
      <dgm:t>
        <a:bodyPr/>
        <a:lstStyle/>
        <a:p>
          <a:endParaRPr lang="fr-FR"/>
        </a:p>
      </dgm:t>
    </dgm:pt>
    <dgm:pt modelId="{9AC1703E-2BAE-409C-9936-6EA939762B74}">
      <dgm:prSet phldrT="[Texte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r>
            <a:rPr lang="fr-FR" sz="2000" dirty="0">
              <a:solidFill>
                <a:schemeClr val="tx1"/>
              </a:solidFill>
            </a:rPr>
            <a:t>Social</a:t>
          </a:r>
        </a:p>
      </dgm:t>
    </dgm:pt>
    <dgm:pt modelId="{7CE81435-4064-4F77-94EE-76BC444BF513}" type="parTrans" cxnId="{A407219D-D672-4656-9D29-175A5EFDCEDE}">
      <dgm:prSet/>
      <dgm:spPr/>
      <dgm:t>
        <a:bodyPr/>
        <a:lstStyle/>
        <a:p>
          <a:endParaRPr lang="fr-FR"/>
        </a:p>
      </dgm:t>
    </dgm:pt>
    <dgm:pt modelId="{CF3110F9-E726-4D65-9BFF-C135AA6CDB68}" type="sibTrans" cxnId="{A407219D-D672-4656-9D29-175A5EFDCEDE}">
      <dgm:prSet/>
      <dgm:spPr/>
      <dgm:t>
        <a:bodyPr/>
        <a:lstStyle/>
        <a:p>
          <a:endParaRPr lang="fr-FR"/>
        </a:p>
      </dgm:t>
    </dgm:pt>
    <dgm:pt modelId="{29172432-0897-4690-8DDF-2116A25521BF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fr-FR" sz="1600" dirty="0"/>
            <a:t>Psychologique et cognitif</a:t>
          </a:r>
        </a:p>
      </dgm:t>
    </dgm:pt>
    <dgm:pt modelId="{9ACCF5B6-A69C-4BA2-917E-B78332BACDB0}" type="parTrans" cxnId="{FA7F23D7-DD87-4AC8-8DCF-7D3AB353C52D}">
      <dgm:prSet/>
      <dgm:spPr/>
      <dgm:t>
        <a:bodyPr/>
        <a:lstStyle/>
        <a:p>
          <a:endParaRPr lang="fr-FR"/>
        </a:p>
      </dgm:t>
    </dgm:pt>
    <dgm:pt modelId="{504A4F03-DC78-4C28-B100-D2B81807E33B}" type="sibTrans" cxnId="{FA7F23D7-DD87-4AC8-8DCF-7D3AB353C52D}">
      <dgm:prSet/>
      <dgm:spPr/>
      <dgm:t>
        <a:bodyPr/>
        <a:lstStyle/>
        <a:p>
          <a:endParaRPr lang="fr-FR"/>
        </a:p>
      </dgm:t>
    </dgm:pt>
    <dgm:pt modelId="{6FD2A23D-4F12-456F-A418-3302A703A61B}">
      <dgm:prSet phldrT="[Texte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r-FR" sz="1800" dirty="0"/>
            <a:t>Environnemental</a:t>
          </a:r>
        </a:p>
      </dgm:t>
    </dgm:pt>
    <dgm:pt modelId="{F3472EBB-7843-4B2B-8373-FDBAEC42B365}" type="parTrans" cxnId="{9221A978-E919-4E05-A042-65D352283482}">
      <dgm:prSet/>
      <dgm:spPr/>
      <dgm:t>
        <a:bodyPr/>
        <a:lstStyle/>
        <a:p>
          <a:endParaRPr lang="fr-FR"/>
        </a:p>
      </dgm:t>
    </dgm:pt>
    <dgm:pt modelId="{FF622EE3-5155-4906-887E-990AF32D1A34}" type="sibTrans" cxnId="{9221A978-E919-4E05-A042-65D352283482}">
      <dgm:prSet/>
      <dgm:spPr/>
      <dgm:t>
        <a:bodyPr/>
        <a:lstStyle/>
        <a:p>
          <a:endParaRPr lang="fr-FR"/>
        </a:p>
      </dgm:t>
    </dgm:pt>
    <dgm:pt modelId="{3F16A6AB-3EB7-4AD7-AFC9-2432A7F7F383}">
      <dgm:prSet phldrT="[Texte]" custT="1"/>
      <dgm:spPr>
        <a:solidFill>
          <a:srgbClr val="00B0F0"/>
        </a:solidFill>
      </dgm:spPr>
      <dgm:t>
        <a:bodyPr/>
        <a:lstStyle/>
        <a:p>
          <a:r>
            <a:rPr lang="fr-FR" sz="1800" dirty="0">
              <a:solidFill>
                <a:schemeClr val="tx1"/>
              </a:solidFill>
            </a:rPr>
            <a:t>Bio somatique</a:t>
          </a:r>
        </a:p>
      </dgm:t>
    </dgm:pt>
    <dgm:pt modelId="{E5F6DAEB-267D-49C5-9318-8FA844CE7355}" type="parTrans" cxnId="{0BB9822B-A64C-41E1-B12D-C6409E7588CF}">
      <dgm:prSet/>
      <dgm:spPr/>
      <dgm:t>
        <a:bodyPr/>
        <a:lstStyle/>
        <a:p>
          <a:endParaRPr lang="fr-FR"/>
        </a:p>
      </dgm:t>
    </dgm:pt>
    <dgm:pt modelId="{03108E73-14CE-4795-AA4C-CC2D83C88D0D}" type="sibTrans" cxnId="{0BB9822B-A64C-41E1-B12D-C6409E7588CF}">
      <dgm:prSet/>
      <dgm:spPr/>
      <dgm:t>
        <a:bodyPr/>
        <a:lstStyle/>
        <a:p>
          <a:endParaRPr lang="fr-FR"/>
        </a:p>
      </dgm:t>
    </dgm:pt>
    <dgm:pt modelId="{1847D2C6-EE41-450B-A69F-8F16117D28BC}" type="pres">
      <dgm:prSet presAssocID="{C86B7599-0C64-45B9-85BE-A5F49C0F58C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2F27CC8-6ADA-4FE1-BD52-2276569EBD97}" type="pres">
      <dgm:prSet presAssocID="{30C8C74B-2CFB-4EF3-81B9-183D8FD6D164}" presName="centerShape" presStyleLbl="node0" presStyleIdx="0" presStyleCnt="1" custScaleX="122241" custScaleY="149236"/>
      <dgm:spPr/>
    </dgm:pt>
    <dgm:pt modelId="{0AB333EB-37CF-4B24-9329-5146DA5479A4}" type="pres">
      <dgm:prSet presAssocID="{9AC1703E-2BAE-409C-9936-6EA939762B74}" presName="node" presStyleLbl="node1" presStyleIdx="0" presStyleCnt="4" custScaleX="195480">
        <dgm:presLayoutVars>
          <dgm:bulletEnabled val="1"/>
        </dgm:presLayoutVars>
      </dgm:prSet>
      <dgm:spPr/>
    </dgm:pt>
    <dgm:pt modelId="{A168B436-137E-48FF-BD2F-78797E1074DB}" type="pres">
      <dgm:prSet presAssocID="{9AC1703E-2BAE-409C-9936-6EA939762B74}" presName="dummy" presStyleCnt="0"/>
      <dgm:spPr/>
    </dgm:pt>
    <dgm:pt modelId="{9D011016-E17F-4DFA-BF59-6074D9A97DFA}" type="pres">
      <dgm:prSet presAssocID="{CF3110F9-E726-4D65-9BFF-C135AA6CDB68}" presName="sibTrans" presStyleLbl="sibTrans2D1" presStyleIdx="0" presStyleCnt="4"/>
      <dgm:spPr/>
    </dgm:pt>
    <dgm:pt modelId="{C63AA169-9623-43BA-9A32-4554EF0CDF8B}" type="pres">
      <dgm:prSet presAssocID="{29172432-0897-4690-8DDF-2116A25521BF}" presName="node" presStyleLbl="node1" presStyleIdx="1" presStyleCnt="4" custScaleX="167791" custScaleY="95230">
        <dgm:presLayoutVars>
          <dgm:bulletEnabled val="1"/>
        </dgm:presLayoutVars>
      </dgm:prSet>
      <dgm:spPr/>
    </dgm:pt>
    <dgm:pt modelId="{D02FCABB-494F-4F34-B091-1ACC68420CB9}" type="pres">
      <dgm:prSet presAssocID="{29172432-0897-4690-8DDF-2116A25521BF}" presName="dummy" presStyleCnt="0"/>
      <dgm:spPr/>
    </dgm:pt>
    <dgm:pt modelId="{A4EAA5F1-DE51-44BD-BA8B-3453584C5356}" type="pres">
      <dgm:prSet presAssocID="{504A4F03-DC78-4C28-B100-D2B81807E33B}" presName="sibTrans" presStyleLbl="sibTrans2D1" presStyleIdx="1" presStyleCnt="4"/>
      <dgm:spPr/>
    </dgm:pt>
    <dgm:pt modelId="{148E9D14-8B12-4727-8370-D6F5E1A1D152}" type="pres">
      <dgm:prSet presAssocID="{6FD2A23D-4F12-456F-A418-3302A703A61B}" presName="node" presStyleLbl="node1" presStyleIdx="2" presStyleCnt="4" custScaleX="211640">
        <dgm:presLayoutVars>
          <dgm:bulletEnabled val="1"/>
        </dgm:presLayoutVars>
      </dgm:prSet>
      <dgm:spPr/>
    </dgm:pt>
    <dgm:pt modelId="{60A67912-FF0F-4CEF-B35F-18D8FD96931E}" type="pres">
      <dgm:prSet presAssocID="{6FD2A23D-4F12-456F-A418-3302A703A61B}" presName="dummy" presStyleCnt="0"/>
      <dgm:spPr/>
    </dgm:pt>
    <dgm:pt modelId="{EA87DF04-C31D-464E-9AC4-14B33F2A7B6B}" type="pres">
      <dgm:prSet presAssocID="{FF622EE3-5155-4906-887E-990AF32D1A34}" presName="sibTrans" presStyleLbl="sibTrans2D1" presStyleIdx="2" presStyleCnt="4"/>
      <dgm:spPr/>
    </dgm:pt>
    <dgm:pt modelId="{55479F41-B621-451F-8356-E858738A9143}" type="pres">
      <dgm:prSet presAssocID="{3F16A6AB-3EB7-4AD7-AFC9-2432A7F7F383}" presName="node" presStyleLbl="node1" presStyleIdx="3" presStyleCnt="4" custScaleX="179695">
        <dgm:presLayoutVars>
          <dgm:bulletEnabled val="1"/>
        </dgm:presLayoutVars>
      </dgm:prSet>
      <dgm:spPr/>
    </dgm:pt>
    <dgm:pt modelId="{FF26FA95-AA54-4F7E-B629-38F1A0965967}" type="pres">
      <dgm:prSet presAssocID="{3F16A6AB-3EB7-4AD7-AFC9-2432A7F7F383}" presName="dummy" presStyleCnt="0"/>
      <dgm:spPr/>
    </dgm:pt>
    <dgm:pt modelId="{9960357E-4844-4D44-B320-0509ACE43064}" type="pres">
      <dgm:prSet presAssocID="{03108E73-14CE-4795-AA4C-CC2D83C88D0D}" presName="sibTrans" presStyleLbl="sibTrans2D1" presStyleIdx="3" presStyleCnt="4"/>
      <dgm:spPr/>
    </dgm:pt>
  </dgm:ptLst>
  <dgm:cxnLst>
    <dgm:cxn modelId="{96D86C16-7931-4208-B150-220451734FE2}" srcId="{C86B7599-0C64-45B9-85BE-A5F49C0F58C6}" destId="{30C8C74B-2CFB-4EF3-81B9-183D8FD6D164}" srcOrd="0" destOrd="0" parTransId="{916AE1C7-C8DF-4262-A7AD-41807F2DA722}" sibTransId="{083679DF-FAE2-4A3B-A255-6056C71A7B6C}"/>
    <dgm:cxn modelId="{A211C727-1842-40A8-89A6-7EBAD3732B02}" type="presOf" srcId="{504A4F03-DC78-4C28-B100-D2B81807E33B}" destId="{A4EAA5F1-DE51-44BD-BA8B-3453584C5356}" srcOrd="0" destOrd="0" presId="urn:microsoft.com/office/officeart/2005/8/layout/radial6"/>
    <dgm:cxn modelId="{EB15B329-2C19-4ED0-AB1D-BDB6F4E7E2B9}" type="presOf" srcId="{C86B7599-0C64-45B9-85BE-A5F49C0F58C6}" destId="{1847D2C6-EE41-450B-A69F-8F16117D28BC}" srcOrd="0" destOrd="0" presId="urn:microsoft.com/office/officeart/2005/8/layout/radial6"/>
    <dgm:cxn modelId="{9036E72A-7EBA-43A6-80BB-CA2986193428}" type="presOf" srcId="{FF622EE3-5155-4906-887E-990AF32D1A34}" destId="{EA87DF04-C31D-464E-9AC4-14B33F2A7B6B}" srcOrd="0" destOrd="0" presId="urn:microsoft.com/office/officeart/2005/8/layout/radial6"/>
    <dgm:cxn modelId="{0BB9822B-A64C-41E1-B12D-C6409E7588CF}" srcId="{30C8C74B-2CFB-4EF3-81B9-183D8FD6D164}" destId="{3F16A6AB-3EB7-4AD7-AFC9-2432A7F7F383}" srcOrd="3" destOrd="0" parTransId="{E5F6DAEB-267D-49C5-9318-8FA844CE7355}" sibTransId="{03108E73-14CE-4795-AA4C-CC2D83C88D0D}"/>
    <dgm:cxn modelId="{67C42D32-7C35-4A72-9EA5-9CF67F4741E6}" type="presOf" srcId="{03108E73-14CE-4795-AA4C-CC2D83C88D0D}" destId="{9960357E-4844-4D44-B320-0509ACE43064}" srcOrd="0" destOrd="0" presId="urn:microsoft.com/office/officeart/2005/8/layout/radial6"/>
    <dgm:cxn modelId="{9340394C-220E-4E93-9E9E-D3FEB1DD2C98}" type="presOf" srcId="{6FD2A23D-4F12-456F-A418-3302A703A61B}" destId="{148E9D14-8B12-4727-8370-D6F5E1A1D152}" srcOrd="0" destOrd="0" presId="urn:microsoft.com/office/officeart/2005/8/layout/radial6"/>
    <dgm:cxn modelId="{DE84F36B-88AC-4A7A-86F3-54940C920A81}" type="presOf" srcId="{3F16A6AB-3EB7-4AD7-AFC9-2432A7F7F383}" destId="{55479F41-B621-451F-8356-E858738A9143}" srcOrd="0" destOrd="0" presId="urn:microsoft.com/office/officeart/2005/8/layout/radial6"/>
    <dgm:cxn modelId="{FC4EA674-D9F6-463A-A902-48132C05FB17}" type="presOf" srcId="{30C8C74B-2CFB-4EF3-81B9-183D8FD6D164}" destId="{42F27CC8-6ADA-4FE1-BD52-2276569EBD97}" srcOrd="0" destOrd="0" presId="urn:microsoft.com/office/officeart/2005/8/layout/radial6"/>
    <dgm:cxn modelId="{9221A978-E919-4E05-A042-65D352283482}" srcId="{30C8C74B-2CFB-4EF3-81B9-183D8FD6D164}" destId="{6FD2A23D-4F12-456F-A418-3302A703A61B}" srcOrd="2" destOrd="0" parTransId="{F3472EBB-7843-4B2B-8373-FDBAEC42B365}" sibTransId="{FF622EE3-5155-4906-887E-990AF32D1A34}"/>
    <dgm:cxn modelId="{F567257D-1285-44CE-9775-73A62F3AE58B}" type="presOf" srcId="{CF3110F9-E726-4D65-9BFF-C135AA6CDB68}" destId="{9D011016-E17F-4DFA-BF59-6074D9A97DFA}" srcOrd="0" destOrd="0" presId="urn:microsoft.com/office/officeart/2005/8/layout/radial6"/>
    <dgm:cxn modelId="{A407219D-D672-4656-9D29-175A5EFDCEDE}" srcId="{30C8C74B-2CFB-4EF3-81B9-183D8FD6D164}" destId="{9AC1703E-2BAE-409C-9936-6EA939762B74}" srcOrd="0" destOrd="0" parTransId="{7CE81435-4064-4F77-94EE-76BC444BF513}" sibTransId="{CF3110F9-E726-4D65-9BFF-C135AA6CDB68}"/>
    <dgm:cxn modelId="{FA7F23D7-DD87-4AC8-8DCF-7D3AB353C52D}" srcId="{30C8C74B-2CFB-4EF3-81B9-183D8FD6D164}" destId="{29172432-0897-4690-8DDF-2116A25521BF}" srcOrd="1" destOrd="0" parTransId="{9ACCF5B6-A69C-4BA2-917E-B78332BACDB0}" sibTransId="{504A4F03-DC78-4C28-B100-D2B81807E33B}"/>
    <dgm:cxn modelId="{C39DA9DC-E87B-4567-B3FB-03AB8049856F}" type="presOf" srcId="{29172432-0897-4690-8DDF-2116A25521BF}" destId="{C63AA169-9623-43BA-9A32-4554EF0CDF8B}" srcOrd="0" destOrd="0" presId="urn:microsoft.com/office/officeart/2005/8/layout/radial6"/>
    <dgm:cxn modelId="{9A1C3DEB-5C06-4199-AC76-0F7B3C7173C2}" type="presOf" srcId="{9AC1703E-2BAE-409C-9936-6EA939762B74}" destId="{0AB333EB-37CF-4B24-9329-5146DA5479A4}" srcOrd="0" destOrd="0" presId="urn:microsoft.com/office/officeart/2005/8/layout/radial6"/>
    <dgm:cxn modelId="{34579DE0-0E20-4959-98A2-FD1CC9CB799C}" type="presParOf" srcId="{1847D2C6-EE41-450B-A69F-8F16117D28BC}" destId="{42F27CC8-6ADA-4FE1-BD52-2276569EBD97}" srcOrd="0" destOrd="0" presId="urn:microsoft.com/office/officeart/2005/8/layout/radial6"/>
    <dgm:cxn modelId="{3DD748B6-8847-4EEF-9C56-0FC3449980F9}" type="presParOf" srcId="{1847D2C6-EE41-450B-A69F-8F16117D28BC}" destId="{0AB333EB-37CF-4B24-9329-5146DA5479A4}" srcOrd="1" destOrd="0" presId="urn:microsoft.com/office/officeart/2005/8/layout/radial6"/>
    <dgm:cxn modelId="{8FC9068C-9E8C-42D5-AD27-13677B6F2A9E}" type="presParOf" srcId="{1847D2C6-EE41-450B-A69F-8F16117D28BC}" destId="{A168B436-137E-48FF-BD2F-78797E1074DB}" srcOrd="2" destOrd="0" presId="urn:microsoft.com/office/officeart/2005/8/layout/radial6"/>
    <dgm:cxn modelId="{B230BA20-70ED-43D4-90A7-EE1317B71261}" type="presParOf" srcId="{1847D2C6-EE41-450B-A69F-8F16117D28BC}" destId="{9D011016-E17F-4DFA-BF59-6074D9A97DFA}" srcOrd="3" destOrd="0" presId="urn:microsoft.com/office/officeart/2005/8/layout/radial6"/>
    <dgm:cxn modelId="{1756B029-73B8-45D4-A208-418D360F9012}" type="presParOf" srcId="{1847D2C6-EE41-450B-A69F-8F16117D28BC}" destId="{C63AA169-9623-43BA-9A32-4554EF0CDF8B}" srcOrd="4" destOrd="0" presId="urn:microsoft.com/office/officeart/2005/8/layout/radial6"/>
    <dgm:cxn modelId="{7F935806-CD84-432A-8181-3CC605B25144}" type="presParOf" srcId="{1847D2C6-EE41-450B-A69F-8F16117D28BC}" destId="{D02FCABB-494F-4F34-B091-1ACC68420CB9}" srcOrd="5" destOrd="0" presId="urn:microsoft.com/office/officeart/2005/8/layout/radial6"/>
    <dgm:cxn modelId="{CD7D4806-E445-4EC7-90EF-A4B812AA3DA0}" type="presParOf" srcId="{1847D2C6-EE41-450B-A69F-8F16117D28BC}" destId="{A4EAA5F1-DE51-44BD-BA8B-3453584C5356}" srcOrd="6" destOrd="0" presId="urn:microsoft.com/office/officeart/2005/8/layout/radial6"/>
    <dgm:cxn modelId="{A674031B-2130-41F1-8679-5E1CA7F7037B}" type="presParOf" srcId="{1847D2C6-EE41-450B-A69F-8F16117D28BC}" destId="{148E9D14-8B12-4727-8370-D6F5E1A1D152}" srcOrd="7" destOrd="0" presId="urn:microsoft.com/office/officeart/2005/8/layout/radial6"/>
    <dgm:cxn modelId="{B77A52FC-35C4-4C67-99C5-4DFA0BE44B92}" type="presParOf" srcId="{1847D2C6-EE41-450B-A69F-8F16117D28BC}" destId="{60A67912-FF0F-4CEF-B35F-18D8FD96931E}" srcOrd="8" destOrd="0" presId="urn:microsoft.com/office/officeart/2005/8/layout/radial6"/>
    <dgm:cxn modelId="{D288A5AF-DCF8-4AD3-A747-92E1391AE276}" type="presParOf" srcId="{1847D2C6-EE41-450B-A69F-8F16117D28BC}" destId="{EA87DF04-C31D-464E-9AC4-14B33F2A7B6B}" srcOrd="9" destOrd="0" presId="urn:microsoft.com/office/officeart/2005/8/layout/radial6"/>
    <dgm:cxn modelId="{1E57A3BC-F410-4F27-B0B9-A22034C601F5}" type="presParOf" srcId="{1847D2C6-EE41-450B-A69F-8F16117D28BC}" destId="{55479F41-B621-451F-8356-E858738A9143}" srcOrd="10" destOrd="0" presId="urn:microsoft.com/office/officeart/2005/8/layout/radial6"/>
    <dgm:cxn modelId="{B518E3B7-B40E-49C3-A73A-7C4289400398}" type="presParOf" srcId="{1847D2C6-EE41-450B-A69F-8F16117D28BC}" destId="{FF26FA95-AA54-4F7E-B629-38F1A0965967}" srcOrd="11" destOrd="0" presId="urn:microsoft.com/office/officeart/2005/8/layout/radial6"/>
    <dgm:cxn modelId="{0EDE0408-6C97-472D-9932-AAD54B425E84}" type="presParOf" srcId="{1847D2C6-EE41-450B-A69F-8F16117D28BC}" destId="{9960357E-4844-4D44-B320-0509ACE4306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6CC7F-D6E5-4615-8C9A-5C4E3EB441F4}">
      <dsp:nvSpPr>
        <dsp:cNvPr id="0" name=""/>
        <dsp:cNvSpPr/>
      </dsp:nvSpPr>
      <dsp:spPr>
        <a:xfrm>
          <a:off x="679050" y="376938"/>
          <a:ext cx="1887187" cy="1887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397205-1367-4774-8D75-8A525054D9A5}">
      <dsp:nvSpPr>
        <dsp:cNvPr id="0" name=""/>
        <dsp:cNvSpPr/>
      </dsp:nvSpPr>
      <dsp:spPr>
        <a:xfrm>
          <a:off x="1081237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7E80DA-683A-42B7-AD20-C86B43798F0D}">
      <dsp:nvSpPr>
        <dsp:cNvPr id="0" name=""/>
        <dsp:cNvSpPr/>
      </dsp:nvSpPr>
      <dsp:spPr>
        <a:xfrm>
          <a:off x="75768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2000" kern="1200"/>
            <a:t>La perte progressive des capacités fonctionnelles</a:t>
          </a:r>
          <a:endParaRPr lang="en-US" sz="2000" kern="1200"/>
        </a:p>
      </dsp:txBody>
      <dsp:txXfrm>
        <a:off x="75768" y="2851938"/>
        <a:ext cx="3093750" cy="720000"/>
      </dsp:txXfrm>
    </dsp:sp>
    <dsp:sp modelId="{D6C3716B-39B8-4EC7-AA32-7F5B79851EE8}">
      <dsp:nvSpPr>
        <dsp:cNvPr id="0" name=""/>
        <dsp:cNvSpPr/>
      </dsp:nvSpPr>
      <dsp:spPr>
        <a:xfrm>
          <a:off x="4314206" y="376938"/>
          <a:ext cx="1887187" cy="18871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BD8496-53E0-4925-8A8F-9580DFB91088}">
      <dsp:nvSpPr>
        <dsp:cNvPr id="0" name=""/>
        <dsp:cNvSpPr/>
      </dsp:nvSpPr>
      <dsp:spPr>
        <a:xfrm>
          <a:off x="4716393" y="779125"/>
          <a:ext cx="1082812" cy="1082812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30000" r="-30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53163E-6431-41C0-B15C-FA0B0FCE0E58}">
      <dsp:nvSpPr>
        <dsp:cNvPr id="0" name=""/>
        <dsp:cNvSpPr/>
      </dsp:nvSpPr>
      <dsp:spPr>
        <a:xfrm>
          <a:off x="3710925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2000" kern="1200"/>
            <a:t>Les phénomènes de décompensation</a:t>
          </a:r>
          <a:endParaRPr lang="en-US" sz="2000" kern="1200"/>
        </a:p>
      </dsp:txBody>
      <dsp:txXfrm>
        <a:off x="3710925" y="2851938"/>
        <a:ext cx="3093750" cy="720000"/>
      </dsp:txXfrm>
    </dsp:sp>
    <dsp:sp modelId="{24700D70-31E1-499D-911C-7F3B31800D99}">
      <dsp:nvSpPr>
        <dsp:cNvPr id="0" name=""/>
        <dsp:cNvSpPr/>
      </dsp:nvSpPr>
      <dsp:spPr>
        <a:xfrm>
          <a:off x="7949362" y="376938"/>
          <a:ext cx="1887187" cy="18871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C5ED38-A7D5-422E-8EC3-A160679F14BB}">
      <dsp:nvSpPr>
        <dsp:cNvPr id="0" name=""/>
        <dsp:cNvSpPr/>
      </dsp:nvSpPr>
      <dsp:spPr>
        <a:xfrm>
          <a:off x="8351550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468EC4-D1C6-48B6-AF37-3A4F772FC185}">
      <dsp:nvSpPr>
        <dsp:cNvPr id="0" name=""/>
        <dsp:cNvSpPr/>
      </dsp:nvSpPr>
      <dsp:spPr>
        <a:xfrm>
          <a:off x="7346081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2000" kern="1200"/>
            <a:t>Les risques iatrogènes</a:t>
          </a:r>
          <a:endParaRPr lang="en-US" sz="2000" kern="1200"/>
        </a:p>
      </dsp:txBody>
      <dsp:txXfrm>
        <a:off x="7346081" y="2851938"/>
        <a:ext cx="309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B4546A-A62A-4048-9044-4F5B7210BB4F}">
      <dsp:nvSpPr>
        <dsp:cNvPr id="0" name=""/>
        <dsp:cNvSpPr/>
      </dsp:nvSpPr>
      <dsp:spPr>
        <a:xfrm>
          <a:off x="1212569" y="759484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09396-7C7E-42CF-BC45-771409B81E8F}">
      <dsp:nvSpPr>
        <dsp:cNvPr id="0" name=""/>
        <dsp:cNvSpPr/>
      </dsp:nvSpPr>
      <dsp:spPr>
        <a:xfrm>
          <a:off x="417971" y="2424391"/>
          <a:ext cx="288945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accent6">
                  <a:lumMod val="75000"/>
                </a:schemeClr>
              </a:solidFill>
            </a:rPr>
            <a:t>Ne luttez pas contre vos aspirations et vos attentes. Elles vous protègent</a:t>
          </a:r>
          <a:r>
            <a:rPr lang="fr-FR" sz="1800" kern="1200" dirty="0"/>
            <a:t>.</a:t>
          </a:r>
          <a:endParaRPr lang="en-US" sz="1800" kern="1200" dirty="0"/>
        </a:p>
      </dsp:txBody>
      <dsp:txXfrm>
        <a:off x="417971" y="2424391"/>
        <a:ext cx="2889450" cy="765000"/>
      </dsp:txXfrm>
    </dsp:sp>
    <dsp:sp modelId="{2872F6E4-5939-4695-8D90-E226E70A7DB2}">
      <dsp:nvSpPr>
        <dsp:cNvPr id="0" name=""/>
        <dsp:cNvSpPr/>
      </dsp:nvSpPr>
      <dsp:spPr>
        <a:xfrm>
          <a:off x="4607673" y="759484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DB9811-3684-4CAA-AF8F-3C885925C808}">
      <dsp:nvSpPr>
        <dsp:cNvPr id="0" name=""/>
        <dsp:cNvSpPr/>
      </dsp:nvSpPr>
      <dsp:spPr>
        <a:xfrm>
          <a:off x="3813074" y="2424391"/>
          <a:ext cx="288945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>
              <a:solidFill>
                <a:schemeClr val="accent2"/>
              </a:solidFill>
            </a:rPr>
            <a:t>Prenez conscience de vos risques</a:t>
          </a:r>
          <a:endParaRPr lang="en-US" sz="2700" kern="1200" dirty="0">
            <a:solidFill>
              <a:schemeClr val="accent2"/>
            </a:solidFill>
          </a:endParaRPr>
        </a:p>
      </dsp:txBody>
      <dsp:txXfrm>
        <a:off x="3813074" y="2424391"/>
        <a:ext cx="2889450" cy="765000"/>
      </dsp:txXfrm>
    </dsp:sp>
    <dsp:sp modelId="{7F40CC8D-8603-4A8B-8F41-BFD76379CAF4}">
      <dsp:nvSpPr>
        <dsp:cNvPr id="0" name=""/>
        <dsp:cNvSpPr/>
      </dsp:nvSpPr>
      <dsp:spPr>
        <a:xfrm>
          <a:off x="8002777" y="759484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C016B-50F4-4CD3-ACE3-D102C5A6FA8A}">
      <dsp:nvSpPr>
        <dsp:cNvPr id="0" name=""/>
        <dsp:cNvSpPr/>
      </dsp:nvSpPr>
      <dsp:spPr>
        <a:xfrm>
          <a:off x="7208178" y="2424391"/>
          <a:ext cx="288945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>
              <a:solidFill>
                <a:schemeClr val="accent6">
                  <a:lumMod val="75000"/>
                </a:schemeClr>
              </a:solidFill>
            </a:rPr>
            <a:t>Apprenez à les connaitre</a:t>
          </a:r>
          <a:endParaRPr lang="en-US" sz="27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7208178" y="2424391"/>
        <a:ext cx="2889450" cy="765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0357E-4844-4D44-B320-0509ACE43064}">
      <dsp:nvSpPr>
        <dsp:cNvPr id="0" name=""/>
        <dsp:cNvSpPr/>
      </dsp:nvSpPr>
      <dsp:spPr>
        <a:xfrm>
          <a:off x="1570455" y="543379"/>
          <a:ext cx="3625312" cy="3625312"/>
        </a:xfrm>
        <a:prstGeom prst="blockArc">
          <a:avLst>
            <a:gd name="adj1" fmla="val 1080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87DF04-C31D-464E-9AC4-14B33F2A7B6B}">
      <dsp:nvSpPr>
        <dsp:cNvPr id="0" name=""/>
        <dsp:cNvSpPr/>
      </dsp:nvSpPr>
      <dsp:spPr>
        <a:xfrm>
          <a:off x="1570455" y="543379"/>
          <a:ext cx="3625312" cy="3625312"/>
        </a:xfrm>
        <a:prstGeom prst="blockArc">
          <a:avLst>
            <a:gd name="adj1" fmla="val 5400000"/>
            <a:gd name="adj2" fmla="val 108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EAA5F1-DE51-44BD-BA8B-3453584C5356}">
      <dsp:nvSpPr>
        <dsp:cNvPr id="0" name=""/>
        <dsp:cNvSpPr/>
      </dsp:nvSpPr>
      <dsp:spPr>
        <a:xfrm>
          <a:off x="1570455" y="543379"/>
          <a:ext cx="3625312" cy="3625312"/>
        </a:xfrm>
        <a:prstGeom prst="blockArc">
          <a:avLst>
            <a:gd name="adj1" fmla="val 0"/>
            <a:gd name="adj2" fmla="val 54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011016-E17F-4DFA-BF59-6074D9A97DFA}">
      <dsp:nvSpPr>
        <dsp:cNvPr id="0" name=""/>
        <dsp:cNvSpPr/>
      </dsp:nvSpPr>
      <dsp:spPr>
        <a:xfrm>
          <a:off x="1570455" y="543379"/>
          <a:ext cx="3625312" cy="3625312"/>
        </a:xfrm>
        <a:prstGeom prst="blockArc">
          <a:avLst>
            <a:gd name="adj1" fmla="val 16200000"/>
            <a:gd name="adj2" fmla="val 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F27CC8-6ADA-4FE1-BD52-2276569EBD97}">
      <dsp:nvSpPr>
        <dsp:cNvPr id="0" name=""/>
        <dsp:cNvSpPr/>
      </dsp:nvSpPr>
      <dsp:spPr>
        <a:xfrm>
          <a:off x="2363838" y="1111671"/>
          <a:ext cx="2038547" cy="24887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>
              <a:latin typeface="+mj-lt"/>
            </a:rPr>
            <a:t>Risques de fragilité</a:t>
          </a:r>
        </a:p>
      </dsp:txBody>
      <dsp:txXfrm>
        <a:off x="2662376" y="1476137"/>
        <a:ext cx="1441471" cy="1759796"/>
      </dsp:txXfrm>
    </dsp:sp>
    <dsp:sp modelId="{0AB333EB-37CF-4B24-9329-5146DA5479A4}">
      <dsp:nvSpPr>
        <dsp:cNvPr id="0" name=""/>
        <dsp:cNvSpPr/>
      </dsp:nvSpPr>
      <dsp:spPr>
        <a:xfrm>
          <a:off x="2242142" y="1728"/>
          <a:ext cx="2281940" cy="1167352"/>
        </a:xfrm>
        <a:prstGeom prst="ellipse">
          <a:avLst/>
        </a:prstGeom>
        <a:solidFill>
          <a:schemeClr val="accent6"/>
        </a:soli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tx1"/>
              </a:solidFill>
            </a:rPr>
            <a:t>Social</a:t>
          </a:r>
        </a:p>
      </dsp:txBody>
      <dsp:txXfrm>
        <a:off x="2576324" y="172683"/>
        <a:ext cx="1613576" cy="825442"/>
      </dsp:txXfrm>
    </dsp:sp>
    <dsp:sp modelId="{C63AA169-9623-43BA-9A32-4554EF0CDF8B}">
      <dsp:nvSpPr>
        <dsp:cNvPr id="0" name=""/>
        <dsp:cNvSpPr/>
      </dsp:nvSpPr>
      <dsp:spPr>
        <a:xfrm>
          <a:off x="4174388" y="1800201"/>
          <a:ext cx="1958712" cy="1111669"/>
        </a:xfrm>
        <a:prstGeom prst="ellipse">
          <a:avLst/>
        </a:prstGeom>
        <a:solidFill>
          <a:srgbClr val="00B0F0"/>
        </a:soli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Psychologique et cognitif</a:t>
          </a:r>
        </a:p>
      </dsp:txBody>
      <dsp:txXfrm>
        <a:off x="4461235" y="1963001"/>
        <a:ext cx="1385018" cy="786069"/>
      </dsp:txXfrm>
    </dsp:sp>
    <dsp:sp modelId="{148E9D14-8B12-4727-8370-D6F5E1A1D152}">
      <dsp:nvSpPr>
        <dsp:cNvPr id="0" name=""/>
        <dsp:cNvSpPr/>
      </dsp:nvSpPr>
      <dsp:spPr>
        <a:xfrm>
          <a:off x="2147820" y="3542991"/>
          <a:ext cx="2470584" cy="1167352"/>
        </a:xfrm>
        <a:prstGeom prst="ellipse">
          <a:avLst/>
        </a:prstGeom>
        <a:solidFill>
          <a:srgbClr val="92D050"/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Environnemental</a:t>
          </a:r>
        </a:p>
      </dsp:txBody>
      <dsp:txXfrm>
        <a:off x="2509629" y="3713946"/>
        <a:ext cx="1746966" cy="825442"/>
      </dsp:txXfrm>
    </dsp:sp>
    <dsp:sp modelId="{55479F41-B621-451F-8356-E858738A9143}">
      <dsp:nvSpPr>
        <dsp:cNvPr id="0" name=""/>
        <dsp:cNvSpPr/>
      </dsp:nvSpPr>
      <dsp:spPr>
        <a:xfrm>
          <a:off x="563643" y="1772359"/>
          <a:ext cx="2097673" cy="1167352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1"/>
              </a:solidFill>
            </a:rPr>
            <a:t>Bio somatique</a:t>
          </a:r>
        </a:p>
      </dsp:txBody>
      <dsp:txXfrm>
        <a:off x="870840" y="1943314"/>
        <a:ext cx="1483279" cy="825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1T10:03:01.109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1 0 16383,'0'0'0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A8A48-64F5-F14C-8E31-CE4C7E30B330}" type="datetimeFigureOut">
              <a:rPr lang="fr-FR" smtClean="0"/>
              <a:t>15/01/2024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775FE-2744-D34D-A979-77F8F39BDA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39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775FE-2744-D34D-A979-77F8F39BDA1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7963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e l'image des diapositives 1">
            <a:extLst>
              <a:ext uri="{FF2B5EF4-FFF2-40B4-BE49-F238E27FC236}">
                <a16:creationId xmlns:a16="http://schemas.microsoft.com/office/drawing/2014/main" id="{4EC863C6-BE95-5731-C6BB-3CA6AEC540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Espace réservé des commentaires 2">
            <a:extLst>
              <a:ext uri="{FF2B5EF4-FFF2-40B4-BE49-F238E27FC236}">
                <a16:creationId xmlns:a16="http://schemas.microsoft.com/office/drawing/2014/main" id="{834E1813-56F2-999A-133A-36B6C52FBE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18435" name="Espace réservé du numéro de diapositive 3">
            <a:extLst>
              <a:ext uri="{FF2B5EF4-FFF2-40B4-BE49-F238E27FC236}">
                <a16:creationId xmlns:a16="http://schemas.microsoft.com/office/drawing/2014/main" id="{A110B109-B22D-887A-D37B-6F1C857406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BFC0AF-505F-AB44-A636-66473DC6E299}" type="slidenum">
              <a:rPr lang="fr-FR" altLang="fr-FR"/>
              <a:pPr/>
              <a:t>7</a:t>
            </a:fld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671635-6DF2-076C-B65E-597146D2F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6C57E06-B8D9-0D47-42E8-8380CF5BC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0BB6D4-46AA-93D3-7EEA-91EFD052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F545-64F1-7442-BE3D-1B17829B37AF}" type="datetimeFigureOut">
              <a:rPr lang="fr-FR" smtClean="0"/>
              <a:t>15/01/2024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08DCB9-6928-72CF-FEC3-17605506E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305A99-6437-83B1-2CF2-AFB8A97BA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C36CC-8E01-4446-8309-74EBD5864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026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4B6B38-952A-9A14-1BB3-47B44A1F4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FD7C0EE-1D10-CAE3-1350-2E3F8DA14E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7CA354-336C-D32A-A33D-9EF35EAC1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F545-64F1-7442-BE3D-1B17829B37AF}" type="datetimeFigureOut">
              <a:rPr lang="fr-FR" smtClean="0"/>
              <a:t>15/01/2024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D5C45B-CAE7-D099-01D9-F24CC6F60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AD9EAA-24C4-869D-915F-BF10F3DEF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C36CC-8E01-4446-8309-74EBD5864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386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EAFC707-CF11-44AE-E243-25263D1F9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39D2864-6C0F-2F2D-68BD-F5F94BCB8E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143886-57A6-3F53-6CE3-EEADF865B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F545-64F1-7442-BE3D-1B17829B37AF}" type="datetimeFigureOut">
              <a:rPr lang="fr-FR" smtClean="0"/>
              <a:t>15/01/2024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E4C8FB-4137-B1D9-8872-68EEA63FB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02EC21-46DD-E3E2-4338-4DDB2D75A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C36CC-8E01-4446-8309-74EBD5864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854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33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CC112-8E8D-9EDB-A520-AECA29704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846F35-7FB4-E596-E616-7D12D6B1F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1827FB-D77B-A354-14EE-57BE9DF21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F545-64F1-7442-BE3D-1B17829B37AF}" type="datetimeFigureOut">
              <a:rPr lang="fr-FR" smtClean="0"/>
              <a:t>15/01/2024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845CF1-1A25-C8AF-248E-26F8A5576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6B1DF5-C072-F9DD-9DDF-F835207E5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C36CC-8E01-4446-8309-74EBD5864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867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39F10F-296F-B0D8-5A3A-B2AF06D81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78FC26-62C8-AC2A-3785-731F94CC7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ACB10F-2F1A-BCEC-ACC7-DBECC6A7D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F545-64F1-7442-BE3D-1B17829B37AF}" type="datetimeFigureOut">
              <a:rPr lang="fr-FR" smtClean="0"/>
              <a:t>15/01/2024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253D02-8421-9E9A-B3D5-CFC04FEDD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E0381E-566E-7CDE-A565-1E3ADB234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C36CC-8E01-4446-8309-74EBD5864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09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87FF98-E3DC-C720-4276-E682649B1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F01256-C3FD-1E6B-3E3A-DC20ED9CBD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81E2AD1-738A-E800-ABA7-0CF0FFAC5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6010663-1505-51B3-37EA-5B9B74EAA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F545-64F1-7442-BE3D-1B17829B37AF}" type="datetimeFigureOut">
              <a:rPr lang="fr-FR" smtClean="0"/>
              <a:t>15/01/2024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72B769-E2B3-1559-C025-B270931E7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03927C2-3CA5-5D2D-5DB4-586653B5C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C36CC-8E01-4446-8309-74EBD5864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28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082E6E-F0E2-43EF-FE70-B60293E69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A0796A-D912-7989-47C8-D704F6DB9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AFDE7CE-8F69-8FA9-81B9-8F6ED9732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607D40C-2DA3-CC7B-E78A-F0E847629C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BCBDD06-A42C-52E2-3269-77D1D4BD37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C16E910-2A4F-2D6A-BBFB-B771ABAB1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F545-64F1-7442-BE3D-1B17829B37AF}" type="datetimeFigureOut">
              <a:rPr lang="fr-FR" smtClean="0"/>
              <a:t>15/01/2024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E4D2753-99CE-2B5F-198D-89EF5A613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66CE3FF-54A0-2085-7A9D-7DD4A3D79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C36CC-8E01-4446-8309-74EBD5864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1822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274D32-FACA-874A-1754-2CBDE09B6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1F2EF53-04BE-C142-B84D-575B367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F545-64F1-7442-BE3D-1B17829B37AF}" type="datetimeFigureOut">
              <a:rPr lang="fr-FR" smtClean="0"/>
              <a:t>15/01/2024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A319BD6-761A-9B38-9388-579D1E82E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3DD8C31-603B-A8DB-1580-540AF731F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C36CC-8E01-4446-8309-74EBD5864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3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00E113F-E01D-57E7-0A46-15EBD2F26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F545-64F1-7442-BE3D-1B17829B37AF}" type="datetimeFigureOut">
              <a:rPr lang="fr-FR" smtClean="0"/>
              <a:t>15/01/2024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98A32B0-A0F1-7841-0A15-D72A220A5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24D9F3-CDB5-1C91-3585-15E344D78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C36CC-8E01-4446-8309-74EBD5864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367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A64D1-B6A6-9480-7E98-E163FFA1F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33F915-6639-7123-5EC6-62E65122E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8921FB7-26B1-5147-3D38-9285C67B2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36E9A81-0550-0AD2-D1A5-F2B768876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F545-64F1-7442-BE3D-1B17829B37AF}" type="datetimeFigureOut">
              <a:rPr lang="fr-FR" smtClean="0"/>
              <a:t>15/01/2024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1FE456F-26A4-22AB-ED8E-D1AFC055E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58FAD85-5EC8-57E9-3945-D7B613140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C36CC-8E01-4446-8309-74EBD5864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89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F3FECE-8ED1-CD09-CAAF-B46C222EC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4D3C1B4-67B3-E939-FDC9-BD8225D2A5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E3B78A8-A56D-8334-F331-816C4009E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CE7A5C7-7B6B-306B-E7BD-682ADB11B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F545-64F1-7442-BE3D-1B17829B37AF}" type="datetimeFigureOut">
              <a:rPr lang="fr-FR" smtClean="0"/>
              <a:t>15/01/2024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C752D9-4E89-B48E-414A-38E37361D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E759E69-493E-746C-98F5-3D103F97C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C36CC-8E01-4446-8309-74EBD5864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015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CD04A74-74C1-EB80-8D94-75F73488E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7EC59DE-C27D-410D-806D-97ADED737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843610-365A-F257-E7FB-1715BCACC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7F545-64F1-7442-BE3D-1B17829B37AF}" type="datetimeFigureOut">
              <a:rPr lang="fr-FR" smtClean="0"/>
              <a:t>15/01/2024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7220A1-B200-0A72-1C4C-10644213DB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69395A-42F3-CB0D-D624-118FB0EE62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C36CC-8E01-4446-8309-74EBD5864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809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8111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6F5F4DF-A364-AACA-448B-C461E48D4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57" y="91454"/>
            <a:ext cx="5793259" cy="160440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BC00C7C-5667-531D-0E11-09B4F9462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324" y="6326659"/>
            <a:ext cx="4053018" cy="38468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3F0958A-A700-302F-212E-B187BECE5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335" y="1695863"/>
            <a:ext cx="10021330" cy="453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2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u numéro de diapositive 1">
            <a:extLst>
              <a:ext uri="{FF2B5EF4-FFF2-40B4-BE49-F238E27FC236}">
                <a16:creationId xmlns:a16="http://schemas.microsoft.com/office/drawing/2014/main" id="{9DD96997-6538-0968-D1E5-37F619D03CE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724025" y="6381751"/>
            <a:ext cx="2311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0" hangingPunct="0">
              <a:spcBef>
                <a:spcPct val="0"/>
              </a:spcBef>
              <a:buFontTx/>
              <a:buNone/>
            </a:pPr>
            <a:fld id="{2679BB4A-4DDC-B442-8060-821E3F7FD84B}" type="slidenum">
              <a:rPr lang="fr-FR" altLang="fr-FR" sz="1000">
                <a:solidFill>
                  <a:srgbClr val="89898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algn="l" eaLnBrk="0" hangingPunct="0"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1000">
              <a:solidFill>
                <a:srgbClr val="898989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1267" name="ZoneTexte 2">
            <a:extLst>
              <a:ext uri="{FF2B5EF4-FFF2-40B4-BE49-F238E27FC236}">
                <a16:creationId xmlns:a16="http://schemas.microsoft.com/office/drawing/2014/main" id="{2B005B79-F9C2-644C-33F7-1705ADC50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151" y="969964"/>
            <a:ext cx="4187825" cy="66881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altLang="fr-FR" b="1">
                <a:solidFill>
                  <a:srgbClr val="376092"/>
                </a:solidFill>
                <a:latin typeface="Calibri" panose="020F0502020204030204" pitchFamily="34" charset="0"/>
              </a:rPr>
              <a:t>Certes oui,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altLang="fr-FR" b="1">
                <a:solidFill>
                  <a:srgbClr val="376092"/>
                </a:solidFill>
                <a:latin typeface="Calibri" panose="020F0502020204030204" pitchFamily="34" charset="0"/>
              </a:rPr>
              <a:t>Dans la mesure où certains signes laissent apparaître des situations à risques 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endParaRPr lang="fr-FR" altLang="fr-FR" b="1">
              <a:solidFill>
                <a:srgbClr val="376092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endParaRPr lang="fr-FR" altLang="fr-FR" sz="1477" b="1">
              <a:solidFill>
                <a:srgbClr val="376092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altLang="fr-FR" sz="1477" b="1">
                <a:solidFill>
                  <a:srgbClr val="376092"/>
                </a:solidFill>
                <a:latin typeface="Calibri" panose="020F0502020204030204" pitchFamily="34" charset="0"/>
              </a:rPr>
              <a:t> Des déficiences fonctionnelles sans pathologie avérée (Phénotype de Fried)  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altLang="fr-FR" sz="1477" b="1">
                <a:solidFill>
                  <a:srgbClr val="376092"/>
                </a:solidFill>
                <a:latin typeface="Calibri" panose="020F0502020204030204" pitchFamily="34" charset="0"/>
              </a:rPr>
              <a:t>    * Lenteur,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altLang="fr-FR" sz="1477" b="1">
                <a:solidFill>
                  <a:srgbClr val="376092"/>
                </a:solidFill>
                <a:latin typeface="Calibri" panose="020F0502020204030204" pitchFamily="34" charset="0"/>
              </a:rPr>
              <a:t>    * Faiblesse,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altLang="fr-FR" sz="1477" b="1">
                <a:solidFill>
                  <a:srgbClr val="376092"/>
                </a:solidFill>
                <a:latin typeface="Calibri" panose="020F0502020204030204" pitchFamily="34" charset="0"/>
              </a:rPr>
              <a:t>    * Epuisement,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altLang="fr-FR" sz="1477" b="1">
                <a:solidFill>
                  <a:srgbClr val="376092"/>
                </a:solidFill>
                <a:latin typeface="Calibri" panose="020F0502020204030204" pitchFamily="34" charset="0"/>
              </a:rPr>
              <a:t>    * Changement corporel,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altLang="fr-FR" sz="1477" b="1">
                <a:solidFill>
                  <a:srgbClr val="376092"/>
                </a:solidFill>
                <a:latin typeface="Calibri" panose="020F0502020204030204" pitchFamily="34" charset="0"/>
              </a:rPr>
              <a:t> Des faits psychosociaux 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altLang="fr-FR" sz="1477" b="1">
                <a:solidFill>
                  <a:srgbClr val="376092"/>
                </a:solidFill>
                <a:latin typeface="Calibri" panose="020F0502020204030204" pitchFamily="34" charset="0"/>
              </a:rPr>
              <a:t>    * Isolement,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altLang="fr-FR" sz="1477" b="1">
                <a:solidFill>
                  <a:srgbClr val="376092"/>
                </a:solidFill>
                <a:latin typeface="Calibri" panose="020F0502020204030204" pitchFamily="34" charset="0"/>
              </a:rPr>
              <a:t>    * Stress,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altLang="fr-FR" sz="1477" b="1">
                <a:solidFill>
                  <a:srgbClr val="376092"/>
                </a:solidFill>
                <a:latin typeface="Calibri" panose="020F0502020204030204" pitchFamily="34" charset="0"/>
              </a:rPr>
              <a:t>    * Absence d’activité,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altLang="fr-FR" sz="1477" b="1">
                <a:solidFill>
                  <a:srgbClr val="376092"/>
                </a:solidFill>
                <a:latin typeface="Calibri" panose="020F0502020204030204" pitchFamily="34" charset="0"/>
              </a:rPr>
              <a:t>    * Renoncement aux soins,</a:t>
            </a:r>
          </a:p>
          <a:p>
            <a:pPr eaLnBrk="1" hangingPunct="1">
              <a:spcBef>
                <a:spcPct val="70000"/>
              </a:spcBef>
              <a:spcAft>
                <a:spcPct val="70000"/>
              </a:spcAft>
              <a:defRPr/>
            </a:pPr>
            <a:endParaRPr lang="fr-FR" altLang="fr-FR" sz="2585">
              <a:solidFill>
                <a:srgbClr val="376092"/>
              </a:solidFill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fr-FR" altLang="fr-FR"/>
          </a:p>
        </p:txBody>
      </p:sp>
      <p:pic>
        <p:nvPicPr>
          <p:cNvPr id="21507" name="Picture 1035">
            <a:extLst>
              <a:ext uri="{FF2B5EF4-FFF2-40B4-BE49-F238E27FC236}">
                <a16:creationId xmlns:a16="http://schemas.microsoft.com/office/drawing/2014/main" id="{ED5AAA0F-DEE4-7FDB-D24F-C9D0BEA2D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1266826"/>
            <a:ext cx="381635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34">
            <a:extLst>
              <a:ext uri="{FF2B5EF4-FFF2-40B4-BE49-F238E27FC236}">
                <a16:creationId xmlns:a16="http://schemas.microsoft.com/office/drawing/2014/main" id="{014B14D3-4527-0789-206B-69F935D7CE60}"/>
              </a:ext>
            </a:extLst>
          </p:cNvPr>
          <p:cNvSpPr txBox="1">
            <a:spLocks noChangeArrowheads="1"/>
          </p:cNvSpPr>
          <p:nvPr/>
        </p:nvSpPr>
        <p:spPr>
          <a:xfrm>
            <a:off x="1908176" y="504825"/>
            <a:ext cx="2963863" cy="369888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b="1" dirty="0">
                <a:latin typeface="+mj-lt"/>
                <a:ea typeface="+mj-ea"/>
                <a:cs typeface="+mj-cs"/>
              </a:rPr>
              <a:t>Peut-on repérer la fragilité ?</a:t>
            </a:r>
          </a:p>
        </p:txBody>
      </p:sp>
      <p:sp>
        <p:nvSpPr>
          <p:cNvPr id="21509" name="ZoneTexte 5">
            <a:extLst>
              <a:ext uri="{FF2B5EF4-FFF2-40B4-BE49-F238E27FC236}">
                <a16:creationId xmlns:a16="http://schemas.microsoft.com/office/drawing/2014/main" id="{27318C7A-E544-C43E-0F0B-0E5F71DF3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4464" y="5422901"/>
            <a:ext cx="1063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808080"/>
                </a:solidFill>
                <a:ea typeface="MS PGothic" panose="020B0600070205080204" pitchFamily="34" charset="-128"/>
              </a:rPr>
              <a:t>Picasso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" name="Text Box 1034">
            <a:extLst>
              <a:ext uri="{FF2B5EF4-FFF2-40B4-BE49-F238E27FC236}">
                <a16:creationId xmlns:a16="http://schemas.microsoft.com/office/drawing/2014/main" id="{21311F27-521C-EAC7-2A1B-FFE97DE3703B}"/>
              </a:ext>
            </a:extLst>
          </p:cNvPr>
          <p:cNvSpPr txBox="1">
            <a:spLocks noChangeArrowheads="1"/>
          </p:cNvSpPr>
          <p:nvPr/>
        </p:nvSpPr>
        <p:spPr>
          <a:xfrm>
            <a:off x="1908175" y="2052639"/>
            <a:ext cx="2725738" cy="369887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b="1" dirty="0">
                <a:latin typeface="+mj-lt"/>
                <a:ea typeface="+mj-ea"/>
                <a:cs typeface="+mj-cs"/>
              </a:rPr>
              <a:t>Quels sont ces signes ?</a:t>
            </a:r>
          </a:p>
        </p:txBody>
      </p:sp>
      <p:pic>
        <p:nvPicPr>
          <p:cNvPr id="21511" name="Image 20">
            <a:extLst>
              <a:ext uri="{FF2B5EF4-FFF2-40B4-BE49-F238E27FC236}">
                <a16:creationId xmlns:a16="http://schemas.microsoft.com/office/drawing/2014/main" id="{0F0527A8-944F-A9DA-1C79-0D779630F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0" y="5970589"/>
            <a:ext cx="1079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039463-0FEC-5801-C697-7EE4A57B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49276"/>
            <a:ext cx="8229600" cy="7794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3200" b="1" i="1" dirty="0">
                <a:solidFill>
                  <a:srgbClr val="00B05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Le contexte du repérage des risques de fragilité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29C05F-A676-4A18-769C-A64382699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57338"/>
            <a:ext cx="8229600" cy="4824412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fr-FR" sz="1800" b="1" dirty="0">
                <a:solidFill>
                  <a:srgbClr val="FFC000"/>
                </a:solidFill>
                <a:latin typeface="+mj-lt"/>
              </a:rPr>
              <a:t>Aspects positifs : 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fr-FR" sz="1600" dirty="0">
                <a:latin typeface="+mj-lt"/>
              </a:rPr>
              <a:t>	A tout âge, demeure la possibilité de préserver voire de récupérer, du moins pour partie, son capital en santé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1600" dirty="0">
                <a:latin typeface="+mj-lt"/>
              </a:rPr>
              <a:t>grâce : </a:t>
            </a:r>
          </a:p>
          <a:p>
            <a:pPr lvl="2">
              <a:buFont typeface="Wingdings" pitchFamily="2" charset="2"/>
              <a:buChar char="ü"/>
              <a:defRPr/>
            </a:pPr>
            <a:r>
              <a:rPr lang="fr-FR" sz="1600" dirty="0">
                <a:latin typeface="+mj-lt"/>
              </a:rPr>
              <a:t>au dépistage précoce des risques de fragilité</a:t>
            </a:r>
          </a:p>
          <a:p>
            <a:pPr lvl="2">
              <a:buFont typeface="Wingdings" pitchFamily="2" charset="2"/>
              <a:buChar char="ü"/>
              <a:defRPr/>
            </a:pPr>
            <a:r>
              <a:rPr lang="fr-FR" sz="1600" dirty="0">
                <a:latin typeface="+mj-lt"/>
              </a:rPr>
              <a:t>aux orientations prises en matière de prévention des effets du vieillissement</a:t>
            </a:r>
          </a:p>
          <a:p>
            <a:pPr marL="0" indent="0" algn="just">
              <a:buNone/>
              <a:defRPr/>
            </a:pPr>
            <a:r>
              <a:rPr lang="fr-FR" sz="1600" dirty="0">
                <a:latin typeface="+mj-lt"/>
              </a:rPr>
              <a:t>         et ce, en s’appuyant sur les capacités de résilience (faculté à rebondir).</a:t>
            </a:r>
          </a:p>
          <a:p>
            <a:pPr marL="0" indent="0" algn="just">
              <a:buNone/>
              <a:defRPr/>
            </a:pPr>
            <a:endParaRPr lang="fr-FR" sz="1600" dirty="0">
              <a:latin typeface="+mj-lt"/>
            </a:endParaRPr>
          </a:p>
          <a:p>
            <a:pPr marL="0" indent="0" algn="just">
              <a:buNone/>
              <a:defRPr/>
            </a:pPr>
            <a:endParaRPr lang="fr-FR" sz="1600" dirty="0">
              <a:latin typeface="+mj-lt"/>
            </a:endParaRPr>
          </a:p>
          <a:p>
            <a:pPr marL="0" indent="0" algn="just">
              <a:buNone/>
              <a:defRPr/>
            </a:pPr>
            <a:endParaRPr lang="fr-FR" sz="1600" dirty="0">
              <a:latin typeface="+mj-lt"/>
            </a:endParaRPr>
          </a:p>
          <a:p>
            <a:pPr>
              <a:defRPr/>
            </a:pPr>
            <a:r>
              <a:rPr lang="fr-FR" sz="1800" b="1" dirty="0">
                <a:solidFill>
                  <a:srgbClr val="FFC000"/>
                </a:solidFill>
                <a:latin typeface="+mj-lt"/>
              </a:rPr>
              <a:t>Freins</a:t>
            </a:r>
          </a:p>
          <a:p>
            <a:pPr lvl="2">
              <a:buFont typeface="Wingdings" pitchFamily="2" charset="2"/>
              <a:buChar char="ü"/>
              <a:defRPr/>
            </a:pPr>
            <a:r>
              <a:rPr lang="fr-FR" sz="1600" dirty="0">
                <a:latin typeface="+mj-lt"/>
              </a:rPr>
              <a:t>La difficulté à aller vers ceux qui ne demandent rien et qui sont donc peu sensibles aux sollicitations pour prendre en charge leur capital santé.</a:t>
            </a:r>
          </a:p>
          <a:p>
            <a:pPr lvl="2">
              <a:buFont typeface="Wingdings" pitchFamily="2" charset="2"/>
              <a:buChar char="ü"/>
              <a:defRPr/>
            </a:pPr>
            <a:r>
              <a:rPr lang="fr-FR" sz="1600" dirty="0">
                <a:latin typeface="+mj-lt"/>
              </a:rPr>
              <a:t>Le découragement de certains face aux démarches dans l’accès aux droits, aux soins, aux aides et, sur un plan général, aux changements des habitudes de vie.</a:t>
            </a:r>
          </a:p>
          <a:p>
            <a:pPr marL="914400" lvl="2" indent="0">
              <a:buNone/>
              <a:defRPr/>
            </a:pPr>
            <a:endParaRPr lang="fr-FR" sz="1600" dirty="0">
              <a:latin typeface="+mj-lt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fr-FR" sz="1600" dirty="0">
              <a:latin typeface="+mj-lt"/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7E1F8CFC-E996-E5E8-F5D3-853E7FF4CF94}"/>
              </a:ext>
            </a:extLst>
          </p:cNvPr>
          <p:cNvSpPr txBox="1">
            <a:spLocks/>
          </p:cNvSpPr>
          <p:nvPr/>
        </p:nvSpPr>
        <p:spPr>
          <a:xfrm>
            <a:off x="2135189" y="1916113"/>
            <a:ext cx="7642225" cy="31686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fr-FR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4820" name="Image 20">
            <a:extLst>
              <a:ext uri="{FF2B5EF4-FFF2-40B4-BE49-F238E27FC236}">
                <a16:creationId xmlns:a16="http://schemas.microsoft.com/office/drawing/2014/main" id="{1B02A7D4-C46E-7236-FD48-CEBC1D780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0" y="5970589"/>
            <a:ext cx="1079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02E7E5-C59B-78CC-79E5-2E1EF39323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pPr>
              <a:defRPr/>
            </a:pPr>
            <a:r>
              <a:rPr lang="fr-FR" altLang="fr-FR" sz="2000" b="1" i="1" dirty="0">
                <a:solidFill>
                  <a:srgbClr val="0070C0"/>
                </a:solidFill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Comment apprécier une situation à risques</a:t>
            </a:r>
            <a:r>
              <a:rPr lang="fr-FR" altLang="fr-FR" sz="2000" b="1" dirty="0">
                <a:solidFill>
                  <a:srgbClr val="0070C0"/>
                </a:solidFill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 ?</a:t>
            </a:r>
            <a:br>
              <a:rPr lang="fr-FR" altLang="fr-FR" sz="2000" b="1" dirty="0">
                <a:latin typeface="+mn-lt"/>
                <a:cs typeface="Arial" panose="020B0604020202020204" pitchFamily="34" charset="0"/>
              </a:rPr>
            </a:br>
            <a:r>
              <a:rPr lang="fr-FR" altLang="fr-FR" sz="1600" dirty="0"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En posant des questions simples </a:t>
            </a:r>
            <a:endParaRPr lang="fr-FR" sz="1600" dirty="0">
              <a:latin typeface="+mn-lt"/>
            </a:endParaRP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50F58A80-15E6-756C-D40A-0B69F5F49EC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82925" y="2595563"/>
          <a:ext cx="6026150" cy="2533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2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275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fr-FR" sz="1400">
                          <a:effectLst/>
                        </a:rPr>
                        <a:t>Avez-vous des périodes de solitude ?</a:t>
                      </a:r>
                      <a:endParaRPr lang="fr-FR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527" marR="9527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fr-FR" sz="1400">
                          <a:effectLst/>
                        </a:rPr>
                        <a:t>Avez-vous perdu, involontairement, du poids durant les 3 derniers mois ?</a:t>
                      </a:r>
                      <a:endParaRPr lang="fr-FR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527" marR="9527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fr-FR" sz="1400">
                          <a:effectLst/>
                        </a:rPr>
                        <a:t>Vous sentez vous souvent fatigué ?</a:t>
                      </a:r>
                      <a:endParaRPr lang="fr-FR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527" marR="9527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fr-FR" sz="1400">
                          <a:effectLst/>
                        </a:rPr>
                        <a:t>Avez-vous des difficultés pour vous déplacer ?</a:t>
                      </a:r>
                      <a:endParaRPr lang="fr-FR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527" marR="9527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fr-FR" sz="1400">
                          <a:effectLst/>
                        </a:rPr>
                        <a:t>Avez-vous des troubles de la mémoire ?</a:t>
                      </a:r>
                      <a:endParaRPr lang="fr-FR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527" marR="9527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fr-FR" sz="1400" dirty="0">
                          <a:effectLst/>
                        </a:rPr>
                        <a:t>Prenez vous plus de 5 médicaments différents par jour ?</a:t>
                      </a:r>
                      <a:endParaRPr lang="fr-FR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527" marR="9527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D31733E6-CCBB-5A6D-4E10-B9CBA36B1B64}"/>
              </a:ext>
            </a:extLst>
          </p:cNvPr>
          <p:cNvSpPr txBox="1"/>
          <p:nvPr/>
        </p:nvSpPr>
        <p:spPr>
          <a:xfrm>
            <a:off x="1847850" y="5538789"/>
            <a:ext cx="84963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altLang="fr-FR" sz="1600" b="1" dirty="0">
                <a:ea typeface="MS Mincho" panose="02020609040205080304" pitchFamily="49" charset="-128"/>
              </a:rPr>
              <a:t>Une seule réponse OUI peut laisser penser que la personne présente des risques de fragilité. </a:t>
            </a:r>
            <a:br>
              <a:rPr lang="fr-FR" altLang="fr-FR" sz="1600" b="1" dirty="0"/>
            </a:br>
            <a:endParaRPr lang="fr-FR" sz="1600" b="1" dirty="0"/>
          </a:p>
        </p:txBody>
      </p:sp>
      <p:pic>
        <p:nvPicPr>
          <p:cNvPr id="35859" name="Image 20">
            <a:extLst>
              <a:ext uri="{FF2B5EF4-FFF2-40B4-BE49-F238E27FC236}">
                <a16:creationId xmlns:a16="http://schemas.microsoft.com/office/drawing/2014/main" id="{B1476576-DE1F-FB55-47C6-631DA3F9C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0" y="5970589"/>
            <a:ext cx="1079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46B69968-9CDC-6D67-D549-AEE1441B495F}"/>
              </a:ext>
            </a:extLst>
          </p:cNvPr>
          <p:cNvCxnSpPr>
            <a:cxnSpLocks/>
          </p:cNvCxnSpPr>
          <p:nvPr/>
        </p:nvCxnSpPr>
        <p:spPr>
          <a:xfrm flipH="1">
            <a:off x="4770438" y="2874963"/>
            <a:ext cx="2222500" cy="3135312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8E1732C1-9E2C-7E2F-7D5A-22EEA0A26E06}"/>
              </a:ext>
            </a:extLst>
          </p:cNvPr>
          <p:cNvCxnSpPr/>
          <p:nvPr/>
        </p:nvCxnSpPr>
        <p:spPr>
          <a:xfrm flipH="1">
            <a:off x="3792538" y="4437063"/>
            <a:ext cx="4248150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7" name="ZoneTexte 11">
            <a:extLst>
              <a:ext uri="{FF2B5EF4-FFF2-40B4-BE49-F238E27FC236}">
                <a16:creationId xmlns:a16="http://schemas.microsoft.com/office/drawing/2014/main" id="{5481A402-349B-AB25-E346-97207BD02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1" y="2416175"/>
            <a:ext cx="1871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anose="020B0604020202020204" pitchFamily="34" charset="0"/>
              </a:rPr>
              <a:t>Cognitif</a:t>
            </a:r>
          </a:p>
        </p:txBody>
      </p:sp>
      <p:sp>
        <p:nvSpPr>
          <p:cNvPr id="36868" name="ZoneTexte 12">
            <a:extLst>
              <a:ext uri="{FF2B5EF4-FFF2-40B4-BE49-F238E27FC236}">
                <a16:creationId xmlns:a16="http://schemas.microsoft.com/office/drawing/2014/main" id="{49116C25-D8AB-3B96-E628-48D5069A2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7776" y="5954714"/>
            <a:ext cx="1871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anose="020B0604020202020204" pitchFamily="34" charset="0"/>
              </a:rPr>
              <a:t>Psycho-social</a:t>
            </a:r>
          </a:p>
        </p:txBody>
      </p:sp>
      <p:sp>
        <p:nvSpPr>
          <p:cNvPr id="36869" name="ZoneTexte 13">
            <a:extLst>
              <a:ext uri="{FF2B5EF4-FFF2-40B4-BE49-F238E27FC236}">
                <a16:creationId xmlns:a16="http://schemas.microsoft.com/office/drawing/2014/main" id="{BA510049-82EF-D291-E99B-07A6F49D2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589" y="4221164"/>
            <a:ext cx="1368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anose="020B0604020202020204" pitchFamily="34" charset="0"/>
              </a:rPr>
              <a:t>Somatique</a:t>
            </a:r>
          </a:p>
        </p:txBody>
      </p:sp>
      <p:sp>
        <p:nvSpPr>
          <p:cNvPr id="36870" name="ZoneTexte 14">
            <a:extLst>
              <a:ext uri="{FF2B5EF4-FFF2-40B4-BE49-F238E27FC236}">
                <a16:creationId xmlns:a16="http://schemas.microsoft.com/office/drawing/2014/main" id="{CD1FE725-1BCC-86CB-CB74-7113A6D14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3" y="2425700"/>
            <a:ext cx="1439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anose="020B0604020202020204" pitchFamily="34" charset="0"/>
              </a:rPr>
              <a:t>Nutritionnel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61D48F43-2872-9CF3-9A06-6384AB73EB71}"/>
              </a:ext>
            </a:extLst>
          </p:cNvPr>
          <p:cNvSpPr/>
          <p:nvPr/>
        </p:nvSpPr>
        <p:spPr>
          <a:xfrm>
            <a:off x="4200525" y="2947989"/>
            <a:ext cx="3359150" cy="28781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36872" name="ZoneTexte 16">
            <a:extLst>
              <a:ext uri="{FF2B5EF4-FFF2-40B4-BE49-F238E27FC236}">
                <a16:creationId xmlns:a16="http://schemas.microsoft.com/office/drawing/2014/main" id="{AD3B0D53-7A2C-FF39-807F-512F605C4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4738" y="3141664"/>
            <a:ext cx="22717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i="1">
                <a:solidFill>
                  <a:schemeClr val="accent1"/>
                </a:solidFill>
                <a:latin typeface="Arial" panose="020B0604020202020204" pitchFamily="34" charset="0"/>
              </a:rPr>
              <a:t>Cercle de la perte d ’autonomie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i="1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7853EF51-D444-9239-58DD-B93848B88F84}"/>
              </a:ext>
            </a:extLst>
          </p:cNvPr>
          <p:cNvSpPr/>
          <p:nvPr/>
        </p:nvSpPr>
        <p:spPr>
          <a:xfrm>
            <a:off x="5808663" y="4365626"/>
            <a:ext cx="215900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4BAC07EA-F5A7-3283-DF50-08150B88652C}"/>
              </a:ext>
            </a:extLst>
          </p:cNvPr>
          <p:cNvCxnSpPr>
            <a:cxnSpLocks/>
          </p:cNvCxnSpPr>
          <p:nvPr/>
        </p:nvCxnSpPr>
        <p:spPr>
          <a:xfrm flipH="1">
            <a:off x="5322888" y="3543301"/>
            <a:ext cx="1204912" cy="8731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A362004C-77CF-80A0-5D71-A272EE9FE28A}"/>
              </a:ext>
            </a:extLst>
          </p:cNvPr>
          <p:cNvCxnSpPr>
            <a:cxnSpLocks/>
          </p:cNvCxnSpPr>
          <p:nvPr/>
        </p:nvCxnSpPr>
        <p:spPr>
          <a:xfrm>
            <a:off x="5657850" y="4737100"/>
            <a:ext cx="725488" cy="3063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76B49513-01EB-0F6E-7C30-AE087F3B37CD}"/>
              </a:ext>
            </a:extLst>
          </p:cNvPr>
          <p:cNvCxnSpPr>
            <a:cxnSpLocks/>
          </p:cNvCxnSpPr>
          <p:nvPr/>
        </p:nvCxnSpPr>
        <p:spPr>
          <a:xfrm flipV="1">
            <a:off x="6392863" y="4437064"/>
            <a:ext cx="1071562" cy="60642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68D79D85-7414-417C-E685-E427584BD520}"/>
              </a:ext>
            </a:extLst>
          </p:cNvPr>
          <p:cNvCxnSpPr>
            <a:cxnSpLocks/>
          </p:cNvCxnSpPr>
          <p:nvPr/>
        </p:nvCxnSpPr>
        <p:spPr>
          <a:xfrm flipH="1" flipV="1">
            <a:off x="6527801" y="3543301"/>
            <a:ext cx="936625" cy="89376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8" name="Rectangle 2">
            <a:extLst>
              <a:ext uri="{FF2B5EF4-FFF2-40B4-BE49-F238E27FC236}">
                <a16:creationId xmlns:a16="http://schemas.microsoft.com/office/drawing/2014/main" id="{A8AD2919-AE8A-4C35-9F0F-92516FFA2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81075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 anchor="ctr"/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chemeClr val="bg1"/>
                </a:solidFill>
              </a:rPr>
              <a:t>  </a:t>
            </a:r>
            <a:r>
              <a:rPr lang="fr-FR" altLang="fr-FR" sz="2800" b="1">
                <a:solidFill>
                  <a:schemeClr val="bg1"/>
                </a:solidFill>
              </a:rPr>
              <a:t>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B050"/>
                </a:solidFill>
                <a:latin typeface="Arial" panose="020B0604020202020204" pitchFamily="34" charset="0"/>
              </a:rPr>
              <a:t>Les risques de fragilité selon 6 axes</a:t>
            </a:r>
            <a:br>
              <a:rPr lang="fr-FR" altLang="fr-FR" sz="2000">
                <a:solidFill>
                  <a:srgbClr val="00B050"/>
                </a:solidFill>
                <a:latin typeface="Arial" panose="020B0604020202020204" pitchFamily="34" charset="0"/>
              </a:rPr>
            </a:br>
            <a:r>
              <a:rPr lang="fr-FR" altLang="fr-FR" sz="2000" b="1">
                <a:solidFill>
                  <a:schemeClr val="bg1"/>
                </a:solidFill>
              </a:rPr>
              <a:t>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b="1">
              <a:solidFill>
                <a:schemeClr val="bg1"/>
              </a:solidFill>
            </a:endParaRPr>
          </a:p>
        </p:txBody>
      </p:sp>
      <p:sp>
        <p:nvSpPr>
          <p:cNvPr id="24" name="Titre 4">
            <a:extLst>
              <a:ext uri="{FF2B5EF4-FFF2-40B4-BE49-F238E27FC236}">
                <a16:creationId xmlns:a16="http://schemas.microsoft.com/office/drawing/2014/main" id="{89D3F501-E658-31FD-F9DE-C28DBBC49D1F}"/>
              </a:ext>
            </a:extLst>
          </p:cNvPr>
          <p:cNvSpPr txBox="1">
            <a:spLocks/>
          </p:cNvSpPr>
          <p:nvPr/>
        </p:nvSpPr>
        <p:spPr>
          <a:xfrm>
            <a:off x="2100189" y="185737"/>
            <a:ext cx="7632848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107950" dist="12700" dir="5400000" algn="ctr">
              <a:schemeClr val="tx2">
                <a:lumMod val="40000"/>
                <a:lumOff val="60000"/>
              </a:scheme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marL="95250" lvl="2" algn="ctr">
              <a:defRPr/>
            </a:pPr>
            <a:r>
              <a:rPr lang="fr-FR" sz="2800" b="1" dirty="0"/>
              <a:t>L’Etoile de la fragilité</a:t>
            </a:r>
          </a:p>
        </p:txBody>
      </p:sp>
      <p:sp>
        <p:nvSpPr>
          <p:cNvPr id="30743" name="Espace réservé du numéro de diapositive 22">
            <a:extLst>
              <a:ext uri="{FF2B5EF4-FFF2-40B4-BE49-F238E27FC236}">
                <a16:creationId xmlns:a16="http://schemas.microsoft.com/office/drawing/2014/main" id="{BD038CC0-DC84-E266-DB28-64291BE3C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endParaRPr lang="fr-FR" dirty="0">
              <a:solidFill>
                <a:schemeClr val="tx1">
                  <a:tint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Espace réservé du pied de page 24">
            <a:extLst>
              <a:ext uri="{FF2B5EF4-FFF2-40B4-BE49-F238E27FC236}">
                <a16:creationId xmlns:a16="http://schemas.microsoft.com/office/drawing/2014/main" id="{8E8CB3FB-8E39-9027-CBDE-59FA548A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381750"/>
            <a:ext cx="2895600" cy="287338"/>
          </a:xfrm>
        </p:spPr>
        <p:txBody>
          <a:bodyPr/>
          <a:lstStyle/>
          <a:p>
            <a:pPr>
              <a:defRPr/>
            </a:pPr>
            <a:endParaRPr lang="fr-FR" dirty="0"/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AFB6467D-282F-1CAA-38E7-686A1A14305C}"/>
              </a:ext>
            </a:extLst>
          </p:cNvPr>
          <p:cNvCxnSpPr>
            <a:cxnSpLocks/>
          </p:cNvCxnSpPr>
          <p:nvPr/>
        </p:nvCxnSpPr>
        <p:spPr>
          <a:xfrm>
            <a:off x="4740275" y="2876551"/>
            <a:ext cx="2362200" cy="3109913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85" name="ZoneTexte 12">
            <a:extLst>
              <a:ext uri="{FF2B5EF4-FFF2-40B4-BE49-F238E27FC236}">
                <a16:creationId xmlns:a16="http://schemas.microsoft.com/office/drawing/2014/main" id="{B3A73796-B5B5-C594-46CB-9F35BC046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1025" y="5997575"/>
            <a:ext cx="2795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anose="020B0604020202020204" pitchFamily="34" charset="0"/>
              </a:rPr>
              <a:t>Psycho-environnemental</a:t>
            </a:r>
          </a:p>
        </p:txBody>
      </p:sp>
      <p:sp>
        <p:nvSpPr>
          <p:cNvPr id="36886" name="ZoneTexte 13">
            <a:extLst>
              <a:ext uri="{FF2B5EF4-FFF2-40B4-BE49-F238E27FC236}">
                <a16:creationId xmlns:a16="http://schemas.microsoft.com/office/drawing/2014/main" id="{B367C227-A6F8-D288-52E0-942255253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0" y="4238625"/>
            <a:ext cx="1466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anose="020B0604020202020204" pitchFamily="34" charset="0"/>
              </a:rPr>
              <a:t>Economique</a:t>
            </a: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0029D3C3-BE7D-4077-A4E2-00E627618DCE}"/>
              </a:ext>
            </a:extLst>
          </p:cNvPr>
          <p:cNvCxnSpPr>
            <a:cxnSpLocks/>
          </p:cNvCxnSpPr>
          <p:nvPr/>
        </p:nvCxnSpPr>
        <p:spPr>
          <a:xfrm flipV="1">
            <a:off x="5194300" y="3630613"/>
            <a:ext cx="120650" cy="80645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C10E8741-9DF2-14E2-77E1-97C545B2EF04}"/>
              </a:ext>
            </a:extLst>
          </p:cNvPr>
          <p:cNvCxnSpPr>
            <a:cxnSpLocks/>
          </p:cNvCxnSpPr>
          <p:nvPr/>
        </p:nvCxnSpPr>
        <p:spPr>
          <a:xfrm>
            <a:off x="5194301" y="4441826"/>
            <a:ext cx="468313" cy="30797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A9E16AD9-12E9-E3B7-9008-36B821925582}"/>
              </a:ext>
            </a:extLst>
          </p:cNvPr>
          <p:cNvCxnSpPr>
            <a:cxnSpLocks/>
          </p:cNvCxnSpPr>
          <p:nvPr/>
        </p:nvCxnSpPr>
        <p:spPr>
          <a:xfrm>
            <a:off x="6600825" y="3330576"/>
            <a:ext cx="127000" cy="73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8EA01C84-8BC5-6702-361B-982FDFC470D6}"/>
              </a:ext>
            </a:extLst>
          </p:cNvPr>
          <p:cNvCxnSpPr>
            <a:cxnSpLocks/>
          </p:cNvCxnSpPr>
          <p:nvPr/>
        </p:nvCxnSpPr>
        <p:spPr>
          <a:xfrm>
            <a:off x="6437314" y="3506788"/>
            <a:ext cx="128587" cy="74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581412EE-99DD-EABF-2904-A8C18E829144}"/>
              </a:ext>
            </a:extLst>
          </p:cNvPr>
          <p:cNvCxnSpPr>
            <a:cxnSpLocks/>
          </p:cNvCxnSpPr>
          <p:nvPr/>
        </p:nvCxnSpPr>
        <p:spPr>
          <a:xfrm>
            <a:off x="6259514" y="3778251"/>
            <a:ext cx="128587" cy="73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71DC9E37-C939-2D7C-AA99-0333A8961F1A}"/>
              </a:ext>
            </a:extLst>
          </p:cNvPr>
          <p:cNvCxnSpPr>
            <a:cxnSpLocks/>
          </p:cNvCxnSpPr>
          <p:nvPr/>
        </p:nvCxnSpPr>
        <p:spPr>
          <a:xfrm>
            <a:off x="6046788" y="4070351"/>
            <a:ext cx="127000" cy="74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32FD4D0E-EADA-2A48-0DF4-407E16AA24E4}"/>
              </a:ext>
            </a:extLst>
          </p:cNvPr>
          <p:cNvCxnSpPr>
            <a:cxnSpLocks/>
          </p:cNvCxnSpPr>
          <p:nvPr/>
        </p:nvCxnSpPr>
        <p:spPr>
          <a:xfrm flipH="1">
            <a:off x="7445375" y="4371975"/>
            <a:ext cx="0" cy="160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F461C948-72A7-AF15-6B8C-180BDB05DAFC}"/>
              </a:ext>
            </a:extLst>
          </p:cNvPr>
          <p:cNvCxnSpPr>
            <a:cxnSpLocks/>
          </p:cNvCxnSpPr>
          <p:nvPr/>
        </p:nvCxnSpPr>
        <p:spPr>
          <a:xfrm flipH="1">
            <a:off x="7100888" y="4373563"/>
            <a:ext cx="0" cy="150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F365F054-361B-4046-6587-B5837F1ECF05}"/>
              </a:ext>
            </a:extLst>
          </p:cNvPr>
          <p:cNvCxnSpPr>
            <a:cxnSpLocks/>
          </p:cNvCxnSpPr>
          <p:nvPr/>
        </p:nvCxnSpPr>
        <p:spPr>
          <a:xfrm flipH="1">
            <a:off x="6718300" y="4365625"/>
            <a:ext cx="0" cy="15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75F0CEB2-6CC6-43D5-5EA6-1B0944B5C33F}"/>
              </a:ext>
            </a:extLst>
          </p:cNvPr>
          <p:cNvCxnSpPr>
            <a:cxnSpLocks/>
          </p:cNvCxnSpPr>
          <p:nvPr/>
        </p:nvCxnSpPr>
        <p:spPr>
          <a:xfrm flipH="1">
            <a:off x="6356350" y="4375150"/>
            <a:ext cx="0" cy="15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F7637621-FAA2-CC89-F2C3-061C60343605}"/>
              </a:ext>
            </a:extLst>
          </p:cNvPr>
          <p:cNvCxnSpPr>
            <a:cxnSpLocks/>
          </p:cNvCxnSpPr>
          <p:nvPr/>
        </p:nvCxnSpPr>
        <p:spPr>
          <a:xfrm flipH="1">
            <a:off x="5530850" y="4357688"/>
            <a:ext cx="0" cy="15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F0D68BD7-4D08-344B-B899-0EFE72254F92}"/>
              </a:ext>
            </a:extLst>
          </p:cNvPr>
          <p:cNvCxnSpPr>
            <a:cxnSpLocks/>
          </p:cNvCxnSpPr>
          <p:nvPr/>
        </p:nvCxnSpPr>
        <p:spPr>
          <a:xfrm flipH="1">
            <a:off x="5197475" y="4383089"/>
            <a:ext cx="0" cy="160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174DF4B-509C-FF9B-057C-A26D5EB6A1DC}"/>
              </a:ext>
            </a:extLst>
          </p:cNvPr>
          <p:cNvCxnSpPr>
            <a:cxnSpLocks/>
          </p:cNvCxnSpPr>
          <p:nvPr/>
        </p:nvCxnSpPr>
        <p:spPr>
          <a:xfrm flipH="1">
            <a:off x="4783139" y="4365625"/>
            <a:ext cx="1587" cy="15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5100E7C5-9C60-6D35-48B8-264EC29FAABF}"/>
              </a:ext>
            </a:extLst>
          </p:cNvPr>
          <p:cNvCxnSpPr>
            <a:cxnSpLocks/>
          </p:cNvCxnSpPr>
          <p:nvPr/>
        </p:nvCxnSpPr>
        <p:spPr>
          <a:xfrm flipH="1">
            <a:off x="4437063" y="4365625"/>
            <a:ext cx="0" cy="15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B19045E8-B5AC-18DA-5250-423B7BF72EE0}"/>
              </a:ext>
            </a:extLst>
          </p:cNvPr>
          <p:cNvCxnSpPr>
            <a:cxnSpLocks/>
          </p:cNvCxnSpPr>
          <p:nvPr/>
        </p:nvCxnSpPr>
        <p:spPr>
          <a:xfrm flipH="1">
            <a:off x="6110289" y="4722814"/>
            <a:ext cx="149225" cy="109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CFEEE407-71B3-25A4-4231-2B82118FE19B}"/>
              </a:ext>
            </a:extLst>
          </p:cNvPr>
          <p:cNvCxnSpPr>
            <a:cxnSpLocks/>
          </p:cNvCxnSpPr>
          <p:nvPr/>
        </p:nvCxnSpPr>
        <p:spPr>
          <a:xfrm flipH="1">
            <a:off x="6323013" y="4967289"/>
            <a:ext cx="150812" cy="109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188C9F72-3229-E88F-D747-DBD4675AA0D5}"/>
              </a:ext>
            </a:extLst>
          </p:cNvPr>
          <p:cNvCxnSpPr>
            <a:cxnSpLocks/>
          </p:cNvCxnSpPr>
          <p:nvPr/>
        </p:nvCxnSpPr>
        <p:spPr>
          <a:xfrm flipH="1">
            <a:off x="6489701" y="5224464"/>
            <a:ext cx="150813" cy="109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C30925CC-3D40-CC7D-3EEC-207159234552}"/>
              </a:ext>
            </a:extLst>
          </p:cNvPr>
          <p:cNvCxnSpPr>
            <a:cxnSpLocks/>
          </p:cNvCxnSpPr>
          <p:nvPr/>
        </p:nvCxnSpPr>
        <p:spPr>
          <a:xfrm flipH="1">
            <a:off x="6640514" y="5402264"/>
            <a:ext cx="149225" cy="111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EB8A5C8C-B58A-E934-73A0-6EED94F51AE0}"/>
              </a:ext>
            </a:extLst>
          </p:cNvPr>
          <p:cNvCxnSpPr>
            <a:cxnSpLocks/>
          </p:cNvCxnSpPr>
          <p:nvPr/>
        </p:nvCxnSpPr>
        <p:spPr>
          <a:xfrm flipH="1">
            <a:off x="5664201" y="4119564"/>
            <a:ext cx="149225" cy="109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56849322-7EB4-B7C8-7454-D8AE1CED0F7A}"/>
              </a:ext>
            </a:extLst>
          </p:cNvPr>
          <p:cNvCxnSpPr>
            <a:cxnSpLocks/>
          </p:cNvCxnSpPr>
          <p:nvPr/>
        </p:nvCxnSpPr>
        <p:spPr>
          <a:xfrm flipH="1">
            <a:off x="5445126" y="3856039"/>
            <a:ext cx="149225" cy="109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E58AEEDA-DCEB-5E7B-6FA2-3B65AC9DF213}"/>
              </a:ext>
            </a:extLst>
          </p:cNvPr>
          <p:cNvCxnSpPr>
            <a:cxnSpLocks/>
          </p:cNvCxnSpPr>
          <p:nvPr/>
        </p:nvCxnSpPr>
        <p:spPr>
          <a:xfrm flipH="1">
            <a:off x="5248276" y="3563939"/>
            <a:ext cx="149225" cy="109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CD511549-8C1A-C1F3-7AAB-D84604CAB84C}"/>
              </a:ext>
            </a:extLst>
          </p:cNvPr>
          <p:cNvCxnSpPr>
            <a:cxnSpLocks/>
          </p:cNvCxnSpPr>
          <p:nvPr/>
        </p:nvCxnSpPr>
        <p:spPr>
          <a:xfrm flipH="1">
            <a:off x="5024439" y="3311526"/>
            <a:ext cx="149225" cy="111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E6AA224A-4737-033F-8B6D-5DE0B5B0C69A}"/>
              </a:ext>
            </a:extLst>
          </p:cNvPr>
          <p:cNvCxnSpPr>
            <a:cxnSpLocks/>
          </p:cNvCxnSpPr>
          <p:nvPr/>
        </p:nvCxnSpPr>
        <p:spPr>
          <a:xfrm>
            <a:off x="5608639" y="4697414"/>
            <a:ext cx="128587" cy="73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928AAE39-24F6-D08A-012C-3B075DB2880A}"/>
              </a:ext>
            </a:extLst>
          </p:cNvPr>
          <p:cNvCxnSpPr>
            <a:cxnSpLocks/>
          </p:cNvCxnSpPr>
          <p:nvPr/>
        </p:nvCxnSpPr>
        <p:spPr>
          <a:xfrm>
            <a:off x="5422900" y="4926014"/>
            <a:ext cx="128588" cy="73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24FC401D-68F2-DAFF-A6D4-7904D23325F0}"/>
              </a:ext>
            </a:extLst>
          </p:cNvPr>
          <p:cNvCxnSpPr>
            <a:cxnSpLocks/>
          </p:cNvCxnSpPr>
          <p:nvPr/>
        </p:nvCxnSpPr>
        <p:spPr>
          <a:xfrm>
            <a:off x="5265738" y="5180013"/>
            <a:ext cx="127000" cy="74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B2DBF6FA-404F-758E-6B8B-950D43BD4472}"/>
              </a:ext>
            </a:extLst>
          </p:cNvPr>
          <p:cNvCxnSpPr>
            <a:cxnSpLocks/>
          </p:cNvCxnSpPr>
          <p:nvPr/>
        </p:nvCxnSpPr>
        <p:spPr>
          <a:xfrm>
            <a:off x="5064125" y="5443539"/>
            <a:ext cx="128588" cy="73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913" name="Image 20">
            <a:extLst>
              <a:ext uri="{FF2B5EF4-FFF2-40B4-BE49-F238E27FC236}">
                <a16:creationId xmlns:a16="http://schemas.microsoft.com/office/drawing/2014/main" id="{A242A139-68D2-8857-6E9C-A07C73920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0" y="5970589"/>
            <a:ext cx="1079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43C4C8-8B50-474D-32EC-F5CB75D91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663" y="160338"/>
            <a:ext cx="8229600" cy="531812"/>
          </a:xfrm>
          <a:solidFill>
            <a:srgbClr val="00B050"/>
          </a:solidFill>
        </p:spPr>
        <p:txBody>
          <a:bodyPr/>
          <a:lstStyle/>
          <a:p>
            <a:pPr>
              <a:defRPr/>
            </a:pPr>
            <a:r>
              <a:rPr lang="fr-FR" sz="2800" b="1" dirty="0">
                <a:latin typeface="+mn-lt"/>
              </a:rPr>
              <a:t>Les modalités d’évaluation des risques de fragilité</a:t>
            </a:r>
          </a:p>
        </p:txBody>
      </p:sp>
      <p:sp>
        <p:nvSpPr>
          <p:cNvPr id="49154" name="Espace réservé du contenu 2">
            <a:extLst>
              <a:ext uri="{FF2B5EF4-FFF2-40B4-BE49-F238E27FC236}">
                <a16:creationId xmlns:a16="http://schemas.microsoft.com/office/drawing/2014/main" id="{89695944-BB84-2381-ABE5-63CAAF7B1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692151"/>
            <a:ext cx="8229600" cy="6005513"/>
          </a:xfrm>
        </p:spPr>
        <p:txBody>
          <a:bodyPr/>
          <a:lstStyle/>
          <a:p>
            <a:pPr algn="just">
              <a:defRPr/>
            </a:pPr>
            <a:r>
              <a:rPr lang="fr-FR" altLang="fr-FR" sz="2000" dirty="0"/>
              <a:t>Sur chaque axe, le score est obtenu en comptant le nombre de réponses dans la première colonne : soit de 0 (aucun risque) à 5 (risque majeur). La présomption d’une situation à risque avéré se situe à partir de 3.</a:t>
            </a:r>
          </a:p>
          <a:p>
            <a:pPr algn="just">
              <a:defRPr/>
            </a:pPr>
            <a:endParaRPr lang="fr-FR" altLang="fr-FR" sz="2000" dirty="0"/>
          </a:p>
          <a:p>
            <a:pPr algn="just">
              <a:defRPr/>
            </a:pPr>
            <a:r>
              <a:rPr lang="fr-FR" altLang="fr-FR" sz="2000" dirty="0"/>
              <a:t>Ainsi pour l’ensemble des axes de l’Etoile, un score à partir de 18 laisse à penser que la personne présente un risque réel de fragilité. Pour un score supérieur à 24, il est à craindre que la personne présente des signes de fragilité pouvant conduire à court terme à une perte d’autonomie.</a:t>
            </a:r>
          </a:p>
          <a:p>
            <a:pPr algn="just">
              <a:defRPr/>
            </a:pPr>
            <a:endParaRPr lang="fr-FR" altLang="fr-FR" sz="2000" dirty="0"/>
          </a:p>
          <a:p>
            <a:pPr algn="just">
              <a:defRPr/>
            </a:pPr>
            <a:r>
              <a:rPr lang="fr-FR" altLang="fr-FR" sz="2000" dirty="0"/>
              <a:t>En tout état de cause il convient de privilégier une analyse de la situation par axe et de réitérer l’évaluation par le questionnaire de l’Etoile selon des périodes à définir en fonction des orientations et des mesures qui pourront être prises en matière de prévention en santé sociale.</a:t>
            </a:r>
          </a:p>
          <a:p>
            <a:pPr marL="0" indent="0" algn="just">
              <a:buNone/>
              <a:defRPr/>
            </a:pPr>
            <a:endParaRPr lang="fr-FR" altLang="fr-FR" sz="2000" dirty="0"/>
          </a:p>
          <a:p>
            <a:pPr algn="just">
              <a:defRPr/>
            </a:pPr>
            <a:r>
              <a:rPr lang="fr-FR" sz="2000" dirty="0"/>
              <a:t>L’essentiel se situe dans l’échange qui doit s’instaurer entre le sénior et la personne chargée de dispenser le test. Le sénior doit être appelé à prendre conscience de ses risques de fragilité et à rechercher des solutions ou des habitudes de vie adaptées.</a:t>
            </a:r>
          </a:p>
          <a:p>
            <a:pPr algn="just">
              <a:defRPr/>
            </a:pPr>
            <a:endParaRPr lang="fr-FR" altLang="fr-FR" sz="2000" dirty="0"/>
          </a:p>
        </p:txBody>
      </p:sp>
      <p:pic>
        <p:nvPicPr>
          <p:cNvPr id="37891" name="Image 20">
            <a:extLst>
              <a:ext uri="{FF2B5EF4-FFF2-40B4-BE49-F238E27FC236}">
                <a16:creationId xmlns:a16="http://schemas.microsoft.com/office/drawing/2014/main" id="{9399251D-5451-2AB5-5585-ADEB865C0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4" y="6251575"/>
            <a:ext cx="733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E98ED910-776C-72A5-5DBF-05FCB75DCF0A}"/>
              </a:ext>
            </a:extLst>
          </p:cNvPr>
          <p:cNvGraphicFramePr>
            <a:graphicFrameLocks noGrp="1"/>
          </p:cNvGraphicFramePr>
          <p:nvPr/>
        </p:nvGraphicFramePr>
        <p:xfrm>
          <a:off x="2495551" y="981076"/>
          <a:ext cx="6696075" cy="4378325"/>
        </p:xfrm>
        <a:graphic>
          <a:graphicData uri="http://schemas.openxmlformats.org/drawingml/2006/table">
            <a:tbl>
              <a:tblPr/>
              <a:tblGrid>
                <a:gridCol w="4408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2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131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u="none" dirty="0">
                          <a:latin typeface="Calibri"/>
                          <a:ea typeface="Calibri"/>
                          <a:cs typeface="Times New Roman"/>
                        </a:rPr>
                        <a:t>I/ Axe : Fragilité Somatique</a:t>
                      </a:r>
                      <a:r>
                        <a:rPr lang="fr-FR" sz="1800" u="none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27189" marR="27189" marT="133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4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1/ Marchez-vous plus lentement </a:t>
                      </a:r>
                      <a:r>
                        <a:rPr lang="fr-FR" sz="1100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depuis ces 3 derniers mois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/depuis le mois précédent?                              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Ou vous a-t-on dit que vous marchiez plus lentement </a:t>
                      </a:r>
                      <a:r>
                        <a:rPr lang="fr-FR" sz="1100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depuis ces 3 derniers mois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/depuis le mois précédent? </a:t>
                      </a:r>
                    </a:p>
                  </a:txBody>
                  <a:tcPr marL="27189" marR="27189" marT="133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oui </a:t>
                      </a:r>
                    </a:p>
                  </a:txBody>
                  <a:tcPr marL="27189" marR="27189" marT="133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non </a:t>
                      </a:r>
                    </a:p>
                  </a:txBody>
                  <a:tcPr marL="27189" marR="27189" marT="133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2/ Avez-vous chuté </a:t>
                      </a:r>
                      <a:r>
                        <a:rPr lang="fr-FR" sz="1100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depuis ces 3 derniers mois 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/au cours du mois précédent? </a:t>
                      </a:r>
                    </a:p>
                  </a:txBody>
                  <a:tcPr marL="27189" marR="27189" marT="133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oui </a:t>
                      </a:r>
                    </a:p>
                  </a:txBody>
                  <a:tcPr marL="27189" marR="27189" marT="133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non </a:t>
                      </a:r>
                    </a:p>
                  </a:txBody>
                  <a:tcPr marL="27189" marR="27189" marT="133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3/ Vous sentez-vous plus fatigué (e) </a:t>
                      </a:r>
                      <a:r>
                        <a:rPr lang="fr-FR" sz="1100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depuis ces 3 derniers mois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/depuis le mois précédent? </a:t>
                      </a:r>
                    </a:p>
                  </a:txBody>
                  <a:tcPr marL="27189" marR="27189" marT="133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oui </a:t>
                      </a:r>
                    </a:p>
                  </a:txBody>
                  <a:tcPr marL="27189" marR="27189" marT="133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non </a:t>
                      </a:r>
                    </a:p>
                  </a:txBody>
                  <a:tcPr marL="27189" marR="27189" marT="133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4/ Avez-vous peu d'activités physiques ? </a:t>
                      </a:r>
                    </a:p>
                  </a:txBody>
                  <a:tcPr marL="27189" marR="27189" marT="133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oui </a:t>
                      </a:r>
                    </a:p>
                  </a:txBody>
                  <a:tcPr marL="27189" marR="27189" marT="133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non </a:t>
                      </a:r>
                    </a:p>
                  </a:txBody>
                  <a:tcPr marL="27189" marR="27189" marT="133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7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5/ Etes-vous en bonne santé ? La personne vous semble-t-elle en bonne santé ? Ou ne présente aucun risque de dépendance? </a:t>
                      </a:r>
                      <a:r>
                        <a:rPr lang="fr-FR" sz="1100" i="1" dirty="0">
                          <a:latin typeface="Calibri"/>
                          <a:ea typeface="Calibri"/>
                          <a:cs typeface="Times New Roman"/>
                        </a:rPr>
                        <a:t>Dans l'hypothèse où la personne affirme être en bonne santé et que l'évaluateur ne constate pas cet état: mettre non</a:t>
                      </a: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27189" marR="27189" marT="133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non </a:t>
                      </a:r>
                    </a:p>
                  </a:txBody>
                  <a:tcPr marL="27189" marR="27189" marT="133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oui </a:t>
                      </a:r>
                    </a:p>
                  </a:txBody>
                  <a:tcPr marL="27189" marR="27189" marT="133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itre 4">
            <a:extLst>
              <a:ext uri="{FF2B5EF4-FFF2-40B4-BE49-F238E27FC236}">
                <a16:creationId xmlns:a16="http://schemas.microsoft.com/office/drawing/2014/main" id="{34E80121-12A2-9B52-9DA8-DBA0A2E1A14E}"/>
              </a:ext>
            </a:extLst>
          </p:cNvPr>
          <p:cNvSpPr txBox="1">
            <a:spLocks/>
          </p:cNvSpPr>
          <p:nvPr/>
        </p:nvSpPr>
        <p:spPr>
          <a:xfrm>
            <a:off x="2135560" y="188640"/>
            <a:ext cx="763284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107950" dist="12700" dir="5400000" algn="ctr">
              <a:schemeClr val="tx2">
                <a:lumMod val="40000"/>
                <a:lumOff val="60000"/>
              </a:scheme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" charset="0"/>
                <a:cs typeface="Arial" charset="0"/>
              </a:rPr>
              <a:t>L’Etoile de la fragilité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2" name="Encre 1">
                <a:extLst>
                  <a:ext uri="{FF2B5EF4-FFF2-40B4-BE49-F238E27FC236}">
                    <a16:creationId xmlns:a16="http://schemas.microsoft.com/office/drawing/2014/main" id="{8BD91E57-2E16-D023-5C19-13C488263225}"/>
                  </a:ext>
                </a:extLst>
              </p14:cNvPr>
              <p14:cNvContentPartPr/>
              <p14:nvPr/>
            </p14:nvContentPartPr>
            <p14:xfrm>
              <a:off x="-2937282" y="4859737"/>
              <a:ext cx="360" cy="360"/>
            </p14:xfrm>
          </p:contentPart>
        </mc:Choice>
        <mc:Fallback xmlns="">
          <p:pic>
            <p:nvPicPr>
              <p:cNvPr id="2" name="Encre 1">
                <a:extLst>
                  <a:ext uri="{FF2B5EF4-FFF2-40B4-BE49-F238E27FC236}">
                    <a16:creationId xmlns:a16="http://schemas.microsoft.com/office/drawing/2014/main" id="{8BD91E57-2E16-D023-5C19-13C4882632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973282" y="4643737"/>
                <a:ext cx="72000" cy="432000"/>
              </a:xfrm>
              <a:prstGeom prst="rect">
                <a:avLst/>
              </a:prstGeom>
            </p:spPr>
          </p:pic>
        </mc:Fallback>
      </mc:AlternateContent>
      <p:pic>
        <p:nvPicPr>
          <p:cNvPr id="38945" name="Image 20">
            <a:extLst>
              <a:ext uri="{FF2B5EF4-FFF2-40B4-BE49-F238E27FC236}">
                <a16:creationId xmlns:a16="http://schemas.microsoft.com/office/drawing/2014/main" id="{F86E5C91-7215-F8EC-B77A-74A8AA7BD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0" y="5970589"/>
            <a:ext cx="1079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ABE7DAC3-1654-00AA-6AC6-62E23355E438}"/>
              </a:ext>
            </a:extLst>
          </p:cNvPr>
          <p:cNvGraphicFramePr>
            <a:graphicFrameLocks noGrp="1"/>
          </p:cNvGraphicFramePr>
          <p:nvPr/>
        </p:nvGraphicFramePr>
        <p:xfrm>
          <a:off x="2135188" y="1700214"/>
          <a:ext cx="7008812" cy="3240090"/>
        </p:xfrm>
        <a:graphic>
          <a:graphicData uri="http://schemas.openxmlformats.org/drawingml/2006/table">
            <a:tbl>
              <a:tblPr/>
              <a:tblGrid>
                <a:gridCol w="4614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8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01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u="none" dirty="0">
                          <a:latin typeface="Calibri"/>
                          <a:ea typeface="Calibri"/>
                          <a:cs typeface="Times New Roman"/>
                        </a:rPr>
                        <a:t>II/ Axe : Fragilité psycho-sociale</a:t>
                      </a:r>
                      <a:r>
                        <a:rPr lang="fr-FR" sz="1800" u="none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27193" marR="27193" marT="13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1/ Vous sentez-vous isolé(e) ? </a:t>
                      </a:r>
                    </a:p>
                  </a:txBody>
                  <a:tcPr marL="27193" marR="27193" marT="13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oui </a:t>
                      </a:r>
                    </a:p>
                  </a:txBody>
                  <a:tcPr marL="27193" marR="27193" marT="13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non </a:t>
                      </a:r>
                    </a:p>
                  </a:txBody>
                  <a:tcPr marL="27193" marR="27193" marT="13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2/ Vous sentez-vous déprimé(e) ? </a:t>
                      </a:r>
                    </a:p>
                  </a:txBody>
                  <a:tcPr marL="27193" marR="27193" marT="13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oui </a:t>
                      </a:r>
                    </a:p>
                  </a:txBody>
                  <a:tcPr marL="27193" marR="27193" marT="13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non </a:t>
                      </a:r>
                    </a:p>
                  </a:txBody>
                  <a:tcPr marL="27193" marR="27193" marT="13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3/ Vous sentez-vous anxieux(se) ? </a:t>
                      </a:r>
                    </a:p>
                  </a:txBody>
                  <a:tcPr marL="27193" marR="27193" marT="13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oui </a:t>
                      </a:r>
                    </a:p>
                  </a:txBody>
                  <a:tcPr marL="27193" marR="27193" marT="13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non </a:t>
                      </a:r>
                    </a:p>
                  </a:txBody>
                  <a:tcPr marL="27193" marR="27193" marT="13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4/ Dormez-vous mal ? </a:t>
                      </a:r>
                    </a:p>
                  </a:txBody>
                  <a:tcPr marL="27193" marR="27193" marT="13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oui </a:t>
                      </a:r>
                    </a:p>
                  </a:txBody>
                  <a:tcPr marL="27193" marR="27193" marT="13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non </a:t>
                      </a:r>
                    </a:p>
                  </a:txBody>
                  <a:tcPr marL="27193" marR="27193" marT="13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5/ Avez-vous besoin d'aide et de soutien sur le plan affectif ? </a:t>
                      </a:r>
                    </a:p>
                  </a:txBody>
                  <a:tcPr marL="27193" marR="27193" marT="13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oui </a:t>
                      </a:r>
                    </a:p>
                  </a:txBody>
                  <a:tcPr marL="27193" marR="27193" marT="13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non </a:t>
                      </a:r>
                    </a:p>
                  </a:txBody>
                  <a:tcPr marL="27193" marR="27193" marT="13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itre 4">
            <a:extLst>
              <a:ext uri="{FF2B5EF4-FFF2-40B4-BE49-F238E27FC236}">
                <a16:creationId xmlns:a16="http://schemas.microsoft.com/office/drawing/2014/main" id="{3EF0DFDF-076A-E426-142F-4120892AA8C2}"/>
              </a:ext>
            </a:extLst>
          </p:cNvPr>
          <p:cNvSpPr txBox="1">
            <a:spLocks/>
          </p:cNvSpPr>
          <p:nvPr/>
        </p:nvSpPr>
        <p:spPr>
          <a:xfrm>
            <a:off x="2135560" y="323364"/>
            <a:ext cx="763284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107950" dist="12700" dir="5400000" algn="ctr">
              <a:schemeClr val="tx2">
                <a:lumMod val="40000"/>
                <a:lumOff val="60000"/>
              </a:scheme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" charset="0"/>
                <a:cs typeface="Arial" charset="0"/>
              </a:rPr>
              <a:t>L’Etoile de la fragilité</a:t>
            </a:r>
          </a:p>
        </p:txBody>
      </p:sp>
      <p:pic>
        <p:nvPicPr>
          <p:cNvPr id="39968" name="Image 20">
            <a:extLst>
              <a:ext uri="{FF2B5EF4-FFF2-40B4-BE49-F238E27FC236}">
                <a16:creationId xmlns:a16="http://schemas.microsoft.com/office/drawing/2014/main" id="{CE25DA99-F461-3437-E06B-FBE649B6B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0" y="5970589"/>
            <a:ext cx="1079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313DCDB-DD19-8D08-3C80-9434B0E8378A}"/>
              </a:ext>
            </a:extLst>
          </p:cNvPr>
          <p:cNvGraphicFramePr>
            <a:graphicFrameLocks noGrp="1"/>
          </p:cNvGraphicFramePr>
          <p:nvPr/>
        </p:nvGraphicFramePr>
        <p:xfrm>
          <a:off x="2135188" y="1700214"/>
          <a:ext cx="7008812" cy="3240090"/>
        </p:xfrm>
        <a:graphic>
          <a:graphicData uri="http://schemas.openxmlformats.org/drawingml/2006/table">
            <a:tbl>
              <a:tblPr/>
              <a:tblGrid>
                <a:gridCol w="5328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7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01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u="none" dirty="0">
                          <a:latin typeface="Calibri"/>
                          <a:ea typeface="Calibri"/>
                          <a:cs typeface="Times New Roman"/>
                        </a:rPr>
                        <a:t>III/ Axe : Fragilité psycho-environnementale</a:t>
                      </a:r>
                      <a:r>
                        <a:rPr lang="fr-FR" sz="1800" u="none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27193" marR="27193" marT="13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1/ Vous sentez-vous en insécurité ?</a:t>
                      </a:r>
                    </a:p>
                  </a:txBody>
                  <a:tcPr marL="27193" marR="27193" marT="13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oui </a:t>
                      </a:r>
                    </a:p>
                  </a:txBody>
                  <a:tcPr marL="27193" marR="27193" marT="13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non </a:t>
                      </a:r>
                    </a:p>
                  </a:txBody>
                  <a:tcPr marL="27193" marR="27193" marT="13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2/ Avez-vous un sentiment de peur, par exemple, quand quelqu’un sonne à votre porte ?</a:t>
                      </a:r>
                    </a:p>
                  </a:txBody>
                  <a:tcPr marL="27193" marR="27193" marT="13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oui </a:t>
                      </a:r>
                    </a:p>
                  </a:txBody>
                  <a:tcPr marL="27193" marR="27193" marT="13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non </a:t>
                      </a:r>
                    </a:p>
                  </a:txBody>
                  <a:tcPr marL="27193" marR="27193" marT="13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3/ Avez- vous une impression de mal être lorsque plusieurs personnes sont autour de vous ?</a:t>
                      </a:r>
                    </a:p>
                  </a:txBody>
                  <a:tcPr marL="27193" marR="27193" marT="13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oui </a:t>
                      </a:r>
                    </a:p>
                  </a:txBody>
                  <a:tcPr marL="27193" marR="27193" marT="13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non </a:t>
                      </a:r>
                    </a:p>
                  </a:txBody>
                  <a:tcPr marL="27193" marR="27193" marT="13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4/ Etes-vous fortement angoissé(e) par les problèmes environnementaux tels le bruit, réchauffement climatique, la pollution, la situation énergétique </a:t>
                      </a:r>
                    </a:p>
                  </a:txBody>
                  <a:tcPr marL="27193" marR="27193" marT="13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oui </a:t>
                      </a:r>
                    </a:p>
                  </a:txBody>
                  <a:tcPr marL="27193" marR="27193" marT="13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non </a:t>
                      </a:r>
                    </a:p>
                  </a:txBody>
                  <a:tcPr marL="27193" marR="27193" marT="13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5/ Avez-vous besoin de vous confier à des proches lors de vos moments d’angoisse ? </a:t>
                      </a:r>
                    </a:p>
                  </a:txBody>
                  <a:tcPr marL="27193" marR="27193" marT="13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oui </a:t>
                      </a:r>
                    </a:p>
                  </a:txBody>
                  <a:tcPr marL="27193" marR="27193" marT="13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non </a:t>
                      </a:r>
                    </a:p>
                  </a:txBody>
                  <a:tcPr marL="27193" marR="27193" marT="13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itre 4">
            <a:extLst>
              <a:ext uri="{FF2B5EF4-FFF2-40B4-BE49-F238E27FC236}">
                <a16:creationId xmlns:a16="http://schemas.microsoft.com/office/drawing/2014/main" id="{6EA2B709-B91B-FD21-F193-9AB29D637BE4}"/>
              </a:ext>
            </a:extLst>
          </p:cNvPr>
          <p:cNvSpPr txBox="1">
            <a:spLocks/>
          </p:cNvSpPr>
          <p:nvPr/>
        </p:nvSpPr>
        <p:spPr>
          <a:xfrm>
            <a:off x="2135560" y="323364"/>
            <a:ext cx="763284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107950" dist="12700" dir="5400000" algn="ctr">
              <a:schemeClr val="tx2">
                <a:lumMod val="40000"/>
                <a:lumOff val="60000"/>
              </a:scheme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" charset="0"/>
                <a:cs typeface="Arial" charset="0"/>
              </a:rPr>
              <a:t>L’Etoile de la fragilité</a:t>
            </a:r>
          </a:p>
        </p:txBody>
      </p:sp>
      <p:pic>
        <p:nvPicPr>
          <p:cNvPr id="40992" name="Image 20">
            <a:extLst>
              <a:ext uri="{FF2B5EF4-FFF2-40B4-BE49-F238E27FC236}">
                <a16:creationId xmlns:a16="http://schemas.microsoft.com/office/drawing/2014/main" id="{C8E0D52D-990E-C778-E092-90BCF144D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0" y="5970589"/>
            <a:ext cx="1079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48F31A82-0545-D18A-F511-4740D9EF4BBD}"/>
              </a:ext>
            </a:extLst>
          </p:cNvPr>
          <p:cNvGraphicFramePr>
            <a:graphicFrameLocks noGrp="1"/>
          </p:cNvGraphicFramePr>
          <p:nvPr/>
        </p:nvGraphicFramePr>
        <p:xfrm>
          <a:off x="2135188" y="1700214"/>
          <a:ext cx="7008812" cy="3240090"/>
        </p:xfrm>
        <a:graphic>
          <a:graphicData uri="http://schemas.openxmlformats.org/drawingml/2006/table">
            <a:tbl>
              <a:tblPr/>
              <a:tblGrid>
                <a:gridCol w="5328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7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01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u="none" dirty="0">
                          <a:latin typeface="Calibri"/>
                          <a:ea typeface="Calibri"/>
                          <a:cs typeface="Times New Roman"/>
                        </a:rPr>
                        <a:t>IV/ Axe : Fragilité économique</a:t>
                      </a:r>
                      <a:endParaRPr lang="fr-FR" sz="180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93" marR="27193" marT="13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1/ Connaissez vous de réelles difficultés de fin de mois ? </a:t>
                      </a:r>
                    </a:p>
                  </a:txBody>
                  <a:tcPr marL="27193" marR="27193" marT="13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oui </a:t>
                      </a:r>
                    </a:p>
                  </a:txBody>
                  <a:tcPr marL="27193" marR="27193" marT="13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non </a:t>
                      </a:r>
                    </a:p>
                  </a:txBody>
                  <a:tcPr marL="27193" marR="27193" marT="13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2/ Avez-vous l’impression que vous ne pouvez pas manger à votre faim ou chauffer suffisamment votre logement ? </a:t>
                      </a:r>
                    </a:p>
                  </a:txBody>
                  <a:tcPr marL="27193" marR="27193" marT="13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oui </a:t>
                      </a:r>
                    </a:p>
                  </a:txBody>
                  <a:tcPr marL="27193" marR="27193" marT="13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non </a:t>
                      </a:r>
                    </a:p>
                  </a:txBody>
                  <a:tcPr marL="27193" marR="27193" marT="13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3/ Avez-vous recours à des aides financières ponctuelles de vos proches ou d’organismes caritatifs ? </a:t>
                      </a:r>
                    </a:p>
                  </a:txBody>
                  <a:tcPr marL="27193" marR="27193" marT="13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oui </a:t>
                      </a:r>
                    </a:p>
                  </a:txBody>
                  <a:tcPr marL="27193" marR="27193" marT="13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non </a:t>
                      </a:r>
                    </a:p>
                  </a:txBody>
                  <a:tcPr marL="27193" marR="27193" marT="13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4/ Avez-vous un abonnement internet, soit pour un smartphone, soit pour un ordinateur ? </a:t>
                      </a:r>
                    </a:p>
                  </a:txBody>
                  <a:tcPr marL="27193" marR="27193" marT="13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non</a:t>
                      </a:r>
                    </a:p>
                  </a:txBody>
                  <a:tcPr marL="27193" marR="27193" marT="13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oui</a:t>
                      </a:r>
                    </a:p>
                  </a:txBody>
                  <a:tcPr marL="27193" marR="27193" marT="13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5/ Avez-vous au quotidien le sentiment qu’il vous faut économiser sur tout  ? </a:t>
                      </a:r>
                    </a:p>
                  </a:txBody>
                  <a:tcPr marL="27193" marR="27193" marT="13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oui </a:t>
                      </a:r>
                    </a:p>
                  </a:txBody>
                  <a:tcPr marL="27193" marR="27193" marT="13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non </a:t>
                      </a:r>
                    </a:p>
                  </a:txBody>
                  <a:tcPr marL="27193" marR="27193" marT="13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itre 4">
            <a:extLst>
              <a:ext uri="{FF2B5EF4-FFF2-40B4-BE49-F238E27FC236}">
                <a16:creationId xmlns:a16="http://schemas.microsoft.com/office/drawing/2014/main" id="{FDE3E27A-317D-1184-551D-81E00762B896}"/>
              </a:ext>
            </a:extLst>
          </p:cNvPr>
          <p:cNvSpPr txBox="1">
            <a:spLocks/>
          </p:cNvSpPr>
          <p:nvPr/>
        </p:nvSpPr>
        <p:spPr>
          <a:xfrm>
            <a:off x="2135560" y="323364"/>
            <a:ext cx="763284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107950" dist="12700" dir="5400000" algn="ctr">
              <a:schemeClr val="tx2">
                <a:lumMod val="40000"/>
                <a:lumOff val="60000"/>
              </a:scheme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" charset="0"/>
                <a:cs typeface="Arial" charset="0"/>
              </a:rPr>
              <a:t>L’Etoile de la fragilité</a:t>
            </a:r>
          </a:p>
        </p:txBody>
      </p:sp>
      <p:pic>
        <p:nvPicPr>
          <p:cNvPr id="42016" name="Image 20">
            <a:extLst>
              <a:ext uri="{FF2B5EF4-FFF2-40B4-BE49-F238E27FC236}">
                <a16:creationId xmlns:a16="http://schemas.microsoft.com/office/drawing/2014/main" id="{3E99F91A-8388-F49C-4549-434B6F28F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0" y="5970589"/>
            <a:ext cx="1079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4">
            <a:extLst>
              <a:ext uri="{FF2B5EF4-FFF2-40B4-BE49-F238E27FC236}">
                <a16:creationId xmlns:a16="http://schemas.microsoft.com/office/drawing/2014/main" id="{3D10DAEF-3B14-1BBC-C774-7FD3F5108F83}"/>
              </a:ext>
            </a:extLst>
          </p:cNvPr>
          <p:cNvSpPr txBox="1">
            <a:spLocks/>
          </p:cNvSpPr>
          <p:nvPr/>
        </p:nvSpPr>
        <p:spPr>
          <a:xfrm>
            <a:off x="2135560" y="188640"/>
            <a:ext cx="763284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107950" dist="12700" dir="5400000" algn="ctr">
              <a:schemeClr val="tx2">
                <a:lumMod val="40000"/>
                <a:lumOff val="60000"/>
              </a:scheme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" charset="0"/>
                <a:cs typeface="Arial" charset="0"/>
              </a:rPr>
              <a:t>L’Etoile de la fragilité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922301FC-D5EC-E92B-BE50-A9B453C88613}"/>
              </a:ext>
            </a:extLst>
          </p:cNvPr>
          <p:cNvGraphicFramePr>
            <a:graphicFrameLocks noGrp="1"/>
          </p:cNvGraphicFramePr>
          <p:nvPr/>
        </p:nvGraphicFramePr>
        <p:xfrm>
          <a:off x="2208213" y="1557339"/>
          <a:ext cx="7345362" cy="3671887"/>
        </p:xfrm>
        <a:graphic>
          <a:graphicData uri="http://schemas.openxmlformats.org/drawingml/2006/table">
            <a:tbl>
              <a:tblPr/>
              <a:tblGrid>
                <a:gridCol w="5327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3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181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u="none" dirty="0">
                          <a:latin typeface="Calibri"/>
                          <a:ea typeface="Calibri"/>
                          <a:cs typeface="Times New Roman"/>
                        </a:rPr>
                        <a:t>V/ Axe - Fragilité  nutritionnelle</a:t>
                      </a:r>
                      <a:r>
                        <a:rPr lang="fr-FR" sz="1800" u="none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27194" marR="27194" marT="13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1/ Avez-vous perdu du poids récemment de manière involontaire ? </a:t>
                      </a:r>
                    </a:p>
                  </a:txBody>
                  <a:tcPr marL="27194" marR="27194" marT="13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oui </a:t>
                      </a:r>
                    </a:p>
                  </a:txBody>
                  <a:tcPr marL="27194" marR="27194" marT="13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non </a:t>
                      </a:r>
                    </a:p>
                  </a:txBody>
                  <a:tcPr marL="27194" marR="27194" marT="13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2/ Avez-vous perdu l'appétit ? </a:t>
                      </a:r>
                    </a:p>
                  </a:txBody>
                  <a:tcPr marL="27194" marR="27194" marT="13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oui </a:t>
                      </a:r>
                    </a:p>
                  </a:txBody>
                  <a:tcPr marL="27194" marR="27194" marT="13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non </a:t>
                      </a:r>
                    </a:p>
                  </a:txBody>
                  <a:tcPr marL="27194" marR="27194" marT="13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3/ Avez-vous de mauvaises dents ou avez-vous perdu le goût ? </a:t>
                      </a:r>
                    </a:p>
                  </a:txBody>
                  <a:tcPr marL="27194" marR="27194" marT="13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oui </a:t>
                      </a:r>
                    </a:p>
                  </a:txBody>
                  <a:tcPr marL="27194" marR="27194" marT="13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non </a:t>
                      </a:r>
                    </a:p>
                  </a:txBody>
                  <a:tcPr marL="27194" marR="27194" marT="13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4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4/ Mangez-vous des protéines (œufs, viande, poisson) au moins 5 fois par semaine ? </a:t>
                      </a:r>
                    </a:p>
                  </a:txBody>
                  <a:tcPr marL="27194" marR="27194" marT="13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non </a:t>
                      </a:r>
                    </a:p>
                  </a:txBody>
                  <a:tcPr marL="27194" marR="27194" marT="13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oui </a:t>
                      </a:r>
                    </a:p>
                  </a:txBody>
                  <a:tcPr marL="27194" marR="27194" marT="13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5/ Mangez-vous des fruits et des légumes tous les jours ? </a:t>
                      </a:r>
                    </a:p>
                  </a:txBody>
                  <a:tcPr marL="27194" marR="27194" marT="13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non </a:t>
                      </a:r>
                    </a:p>
                  </a:txBody>
                  <a:tcPr marL="27194" marR="27194" marT="13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oui </a:t>
                      </a:r>
                    </a:p>
                  </a:txBody>
                  <a:tcPr marL="27194" marR="27194" marT="13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3040" name="Image 20">
            <a:extLst>
              <a:ext uri="{FF2B5EF4-FFF2-40B4-BE49-F238E27FC236}">
                <a16:creationId xmlns:a16="http://schemas.microsoft.com/office/drawing/2014/main" id="{107B8922-7F4C-FDD9-BD72-4127DA296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0" y="5970589"/>
            <a:ext cx="1079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66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D8F85F8-B3B9-7C5F-A3AF-D9C9F055C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371" y="643467"/>
            <a:ext cx="6277258" cy="5571066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15573712-6DAB-9199-ECE8-29CA1FA84C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7675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4">
            <a:extLst>
              <a:ext uri="{FF2B5EF4-FFF2-40B4-BE49-F238E27FC236}">
                <a16:creationId xmlns:a16="http://schemas.microsoft.com/office/drawing/2014/main" id="{3D74C16C-8B7E-CBE8-6C69-10323CDDE8C6}"/>
              </a:ext>
            </a:extLst>
          </p:cNvPr>
          <p:cNvSpPr txBox="1">
            <a:spLocks/>
          </p:cNvSpPr>
          <p:nvPr/>
        </p:nvSpPr>
        <p:spPr>
          <a:xfrm>
            <a:off x="2135560" y="188640"/>
            <a:ext cx="763284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107950" dist="12700" dir="5400000" algn="ctr">
              <a:schemeClr val="tx2">
                <a:lumMod val="40000"/>
                <a:lumOff val="60000"/>
              </a:scheme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" charset="0"/>
                <a:cs typeface="Arial" charset="0"/>
              </a:rPr>
              <a:t>L’Etoile de la fragilité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75C3F36B-EF27-DA1D-B899-207CCA7D3F9B}"/>
              </a:ext>
            </a:extLst>
          </p:cNvPr>
          <p:cNvGraphicFramePr>
            <a:graphicFrameLocks noGrp="1"/>
          </p:cNvGraphicFramePr>
          <p:nvPr/>
        </p:nvGraphicFramePr>
        <p:xfrm>
          <a:off x="2279650" y="1196975"/>
          <a:ext cx="7416800" cy="3816351"/>
        </p:xfrm>
        <a:graphic>
          <a:graphicData uri="http://schemas.openxmlformats.org/drawingml/2006/table">
            <a:tbl>
              <a:tblPr/>
              <a:tblGrid>
                <a:gridCol w="4883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3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24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u="none" dirty="0">
                          <a:latin typeface="Calibri"/>
                          <a:ea typeface="Calibri"/>
                          <a:cs typeface="Times New Roman"/>
                        </a:rPr>
                        <a:t>VI/ Axe : Fragilité cognitive</a:t>
                      </a:r>
                      <a:r>
                        <a:rPr lang="fr-FR" sz="1800" u="none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27192" marR="27192" marT="132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D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2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1/ Vous plaignez vous de problèmes de mémoire ?                                                           Ou la personne se plaint-elle de problèmes de mémoire? </a:t>
                      </a:r>
                    </a:p>
                  </a:txBody>
                  <a:tcPr marL="27192" marR="27192" marT="132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oui </a:t>
                      </a:r>
                    </a:p>
                  </a:txBody>
                  <a:tcPr marL="27192" marR="27192" marT="132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non </a:t>
                      </a:r>
                    </a:p>
                  </a:txBody>
                  <a:tcPr marL="27192" marR="27192" marT="132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2/ Pouvez-vous facilement utiliser les outils numériques, téléphones et autres télécommandes ?  </a:t>
                      </a:r>
                    </a:p>
                  </a:txBody>
                  <a:tcPr marL="27192" marR="27192" marT="132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non </a:t>
                      </a:r>
                    </a:p>
                  </a:txBody>
                  <a:tcPr marL="27192" marR="27192" marT="132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oui </a:t>
                      </a:r>
                    </a:p>
                  </a:txBody>
                  <a:tcPr marL="27192" marR="27192" marT="132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3/ Avez-vous des difficultés avec les papiers administratifs ? </a:t>
                      </a:r>
                    </a:p>
                  </a:txBody>
                  <a:tcPr marL="27192" marR="27192" marT="132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oui </a:t>
                      </a:r>
                    </a:p>
                  </a:txBody>
                  <a:tcPr marL="27192" marR="27192" marT="132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non </a:t>
                      </a:r>
                    </a:p>
                  </a:txBody>
                  <a:tcPr marL="27192" marR="27192" marT="132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1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4/ Prenez-vous les médicaments vous même sans aide ? </a:t>
                      </a:r>
                    </a:p>
                  </a:txBody>
                  <a:tcPr marL="27192" marR="27192" marT="132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non </a:t>
                      </a:r>
                    </a:p>
                  </a:txBody>
                  <a:tcPr marL="27192" marR="27192" marT="132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oui </a:t>
                      </a:r>
                    </a:p>
                  </a:txBody>
                  <a:tcPr marL="27192" marR="27192" marT="132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5/ Pouvez-vous utiliser seul(e) les moyens de transport ? </a:t>
                      </a:r>
                    </a:p>
                  </a:txBody>
                  <a:tcPr marL="27192" marR="27192" marT="132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non </a:t>
                      </a:r>
                    </a:p>
                  </a:txBody>
                  <a:tcPr marL="27192" marR="27192" marT="132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oui </a:t>
                      </a:r>
                    </a:p>
                  </a:txBody>
                  <a:tcPr marL="27192" marR="27192" marT="132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4064" name="Image 20">
            <a:extLst>
              <a:ext uri="{FF2B5EF4-FFF2-40B4-BE49-F238E27FC236}">
                <a16:creationId xmlns:a16="http://schemas.microsoft.com/office/drawing/2014/main" id="{D10BDB22-8E54-FDC1-15CD-F05FC7C65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0" y="5970589"/>
            <a:ext cx="1079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u contenu 2">
            <a:extLst>
              <a:ext uri="{FF2B5EF4-FFF2-40B4-BE49-F238E27FC236}">
                <a16:creationId xmlns:a16="http://schemas.microsoft.com/office/drawing/2014/main" id="{76B6403F-9F45-88A0-4F83-AB17B9DBC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825" y="1196976"/>
            <a:ext cx="8642350" cy="4525963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fr-FR" b="1" dirty="0">
                <a:solidFill>
                  <a:srgbClr val="00B050"/>
                </a:solidFill>
                <a:latin typeface="+mj-lt"/>
                <a:ea typeface="BatangChe" pitchFamily="49" charset="-127"/>
              </a:rPr>
              <a:t>Merci pour votre attention </a:t>
            </a:r>
          </a:p>
        </p:txBody>
      </p:sp>
      <p:sp>
        <p:nvSpPr>
          <p:cNvPr id="45058" name="AutoShape 2" descr="data:image/jpeg;base64,/9j/4AAQSkZJRgABAQAAAQABAAD/2wCEAAkGBxIREhQUEBAQFBAVFBUQFBQUDw8PEBQUFRQWFhQVFRQYHCggGBolHBQUITEhJSkrLi4uFx8zODMsNygtLisBCgoKDg0OGhAQGiwkIBwsLCwsLCwsLCwsLCwsLCwsLCwsLCwsLCwsLCwsLCwsLCwsLCwsLCwsLCwsLCwsLCwsLP/AABEIAJ8BPgMBIgACEQEDEQH/xAAcAAABBQEBAQAAAAAAAAAAAAAEAQIDBQYABwj/xAA1EAABAwMCBAUDAgYCAwAAAAABAAIDBBEhBTESQVFhBiJxgZETMqFSsSNCwdHh8BTxM2Jy/8QAGQEAAwEBAQAAAAAAAAAAAAAAAQIDAAQF/8QAIhEAAgIDAQACAwEBAAAAAAAAAAECEQMSITFBUQQTInFh/9oADAMBAAIRAxEAPwDBNCkTwEoauI9ahIX2K0ujzlZwMV5pOEk/B4m1op8K4p5LrM0cqso6yykjOJoonqcyBUkNYionl2yopE3AOMqYXk7KWnpuqJEQCahHJICDXFTso+qJa0KQLKIrkDf8cBJ9MIosukbEEaBsLSu4VYteLIHhsoJZyFSM9UScNmWZqGprqgclTifvhP8ArdCt+1sP6Ug99R2Qs2oAIWasHXKr5Zw7nlTllf2VjhXyi0j1IOUn/L4diqangNz0T5L+6XZjaR8NPR1YkGDlELH0cz433+e61NJUh4uN104su3H6c2XFq7XhOuXLlUgIuSpFgnJEqRYw0hMcFImuWCQuUZUrgoZCg2FKyORyCmN1NIVCQoTlZeEaB3BQyBEvQspUiyApigJnIyocq2d6BRHmbRdK6NQMcWmzgQe6La+6ZjIjarugtZVBajKKW2EH4Fel/BLZGNequA3RQPJSooWlC4uPZauiisFSaFS8ytNE2wTRRDJInjanKJr1MMKhA4BSF9lCbnbZODUQHOlKBmqiiah9lVVc/IWvzSyZTGg6DVAcFRy1P+8lnaipIPb90dSVHEM2uk2sq8aXUWkbgQbJkxNkIw2Jt+EbFLcdeqKYjVFTMXA5SxkFWj2tJ5IZ1PbNu90riOpjqeSw/wBuiQ4f7uhoSOZypZW8QPLuihH6OmsBddSVZYbjZVNXUOY3hcbHkeRU0E9mi+y23RnDhtKWoDxcFTLM6XXBhxsd1pI3hwuF2Y57I4MmPRjly5cqEhFyVIsEQpjk8qGR6DdBSsa8oaQpz3XUTlGUrLxjRE5QyFSvQ0pSMoiGV6CnlU8xVdUOSsokQVEqrJ5cp9XMqieqykLRRq9Z8Exy3IaAeosCsdX+Cpovs8w6L2sNTXU7TyXU8aZwRzSieASafKz743D2uEO3BXvs+kxu3aPhZrWfBkT8htj1G6m8bReP5Cfp59QSq4pIuJwVVqGnPppOF17XwVcaU/F1CSOlPnDUUA4QFYNmVHQ1N90W+oCCYjiW0Uym+pnKpTWhgHUoeWv2sSm2FWOzW8QtghQSSjqFVUFfcWJVi4AjY9k6dk3DV9Bp5CeWOSr6iA2J5q0EQ6flNnYQOdsdCErQydeGWrqZ1x89kJBI5rxnHf8AstTNGd7AgZt25iyClpGv2HexFr+hSNF45OdJaN/U8j7Iz6Fxcb9lXwQ8IOD07j16qyilti3ZFP7El/wg4eDO1z93L3RjgbXwQeiaHEeh7XTfo2uYzn9P+ERPSCWIHbdDl8jeVwpaeqDiWuFnX2OD8KXYZ3QXRnzjA6giVpa5pBPX+iTT4/LwnJGEeQCORQcsZYeJhxzWaoydqgmSK1lZaLXZ4DtyVS6YkdUx0hwW4tlGMqdoWUNo0zbrkLp1UJGA8+aKuu5O1Z5zTTo4pCVxKhkes3QUrOkkQzjdOKaQoydl4pIYVE4qVygkSjkT3IaVyfK5CSyJR0iOZyqKx6MqJlS19QlZWKK+unWeq6nKm1Os7rPVNVcrRiM3R9NhPCYE667Dyxbpj0jnKNzlgma8V6MJWGwysjRRFg4XbhemyWO6zut6aLXA7rnyw+UdWHLX8sooXKR8qic4Ad0DJUbeq5js9DZXuN+2f8KFkvMn+yHnqyCL7KaCIOFybX3uMLDLwLZU8Jvz/CuqDUQQLl3yLKripWEd7bjP4TW+Q+UX6dPlFCOpGpbJfmf3UMvFbBPxuq+jrP1E36Db5VxA0cNyDbfJTLpKS1KqScsNnm19j3RVMWSAWIuLjpYhE1FIyZha4XG4tuMfus1UaZPSPL2h00By62XsIGCWjcINNDLWSrxmlLceYehTJGYt/wBqr03VeMcfF/DOA0m59cq1FQwjGO3+CmTTEcXFkUbyMflFRAG1uXsozkbY7qDIyFvAPourUvEOJmJG5B5nsVV6fqjXYd92xCuWS3/ssv4jogx4ljwCbPGwv+pLL3hTHT/lmgDmHY2PZdawte6otPncRgI/jxsl2DpRLw2wduSke2wQwqE2OrGS43ssmZplpo9SWm2Q0q9E5WBOsWeM89lsIJLtB6hWhL4I5cfyw/65TTKhS5Nc9PbJaBnGmueg/rJPqLWHUJe9DySJHSIeR6DCkdMVW1BsinyKvqZQlZSKK6tnss1qtZgq51J6xWtVFrpV1lfEVdfVXKq3yXXTyXKhXQlRzylZ9a3TXOTSVE96ocg5zlC56ZJIoS9K2FIm40NXjiYU8FO4bhD0K4eeVXlcQTzQ80d7WVvrlKGy43KGDLDbK42qZ6cZWhlNGDlwuQE2Qvcc2a3pbKc13Abn0Uk0guAdjkFYZEEVbw4vfp/2ihPx5abH13VVV05BwMHtsidOeLi+SsM18lpC7hNwPn+hVhR1zgbSfZ1QrHAgBxyB7JktwbXNjbIF/lYm+8ZpqSoB2xzHdHNddZumFscfccvdW8NRi2PXmqJkJQKzW/D/ABH6lOQ14uSzZj+p7HuqunrQw2fcPH3B24Wya7H9FnvFOg/XH1I//M0HF7B4/Sf6JZR+UUx5L/mQjdYZ1x+6LhqWuGLLA0dVf7y1pB4SLea45LQ00u1mOI6htr/KTZlJ4kvC/wCAckPUwCTynYixQ7T0uL9URFKiTqgKCkdH5SRbkb7hSTNtub+iJdKHC3x2VdPORcE5H5SjptkRkzZV2suc0cQJtsUS+oAOBa/uVHWlr43B29sFZDopNO88rbnmF6dSu8o9F5Dp9TaRuea9P0epDmhVj6JnXEW7ionOT3uQckiocyQ58iaJ7IaWZDGVCx9SyfKhJp1A6oQVTUoNmUQuWoVZVVKFlrVXVNYksqo0LqFTgrEazPclXWp1mCsvUv4iqQQmR8oFsuIUoao3qpzn1PI9CyzJs0yBkkumbIJEzpU5mVFE26MijQCxY2IlkaWONEMYmSFbMd4qpS08YGOaovqXC9KrqMSNIIXn+o6W6B+RdvJc+WFOzs/HyJqmVtZgKOlrQQQdx8qeZhcqaojMT+Plz9FFHXRdUtayby3Id3xdRlpY6xAtvzH5VVVVQAEkTQeqdSeKYX+Wfyna5G3qjRmX0MvcdBc5COgmPOxO2+6pgwDzNPE3cEG91N9bbqD3C3gKsvd88JuOdiFLHjOQq+nqSbXBsiWOubl3pZFIRotaapJRsclxlVET7ZGyPp7u2B90xKSK3XdGD/4kLWiUb8uIdz1VbR1BGC9vFzaLuI7dlqi13T9lndeh4Lysa3H3iwuR1HcJJKh4SvjJf+YLbe5woWvvsg4KsP2cLdx/VEtDQLkj5SjtUEtjJyFU62zhLXXP6TY/CJfqNjYE2/CrNYrQY3cVrDPvdEKTsHlrrDy4VbqWq8MZJKrKzVmDmoaKidWPbxBwjB26o19lCLw9FJNJcA2uvX9DoyxoumeHtFiiYOFgHsr0ADZOl2zmyZLVIjlGFVVbrFWc8ipq510zYkAeWRQSSWCkmwFWVc9kllkhZ6pV1RW90LU1CAllQHomqqpVc9YlqJFWzFNFCydEdZNdAlSyOTGRucbNBJ7Ky4c7dkb3Kaj0uSbLWmy0+g+DXyEGQY6L0rSfDLI224R8I/4TbS9D3yXToY7roYrqwhhWSItiQxIyNi6Nina1USEs5rVKAuATgEQCgKp8Raf9WM233CtwFzm3wg1aoMZU7PMIhbHTCq9djs31Wq8TUP0pOIDDv3Wd1Bt1wyVOj1cctqZiKycxG7L25i2FU10rJM2sVpNUj6BZethtyVIjy8J9A1uWlkDQeKFzgHMO3q3oV6OH8QDo9jsOfuvHnuIcDfYg/lej0Va9jGuYcEC4OQb9kZojjfWX8bs5PmG+UbBNb4Q9K5ksYe2wvuLbHmCu+ieV+fZTplbTLEz88X6nYeiPp6lwsSbev3H0HJU1Pdpva55XyB6J889xk56XuURXFMt5dSv6IKprQRY81Wgv5kDsBc/KjqZLEd8BK0wqKRVwylkjo74+5p/9Tt/ZHhpPMoHVo+G0gy5m46t5/wB/ZQT+JoWM4uIWt7rJFGw+UhuScetgqHVpX1X8KAjhv5ncvQKlrdalqTZt2x/krS+GaUtsi+G9VhWh+ABh0pvzWzpNOihFmtCOoR5R6JlQQNk9HM5tuhzKj2SSVduaGLrIKsmA5rWBRVhM9d3VRVVlzug6upQH1SUjZZQSLWaqwqmtnupLmyFlZdAdKgJyheEcYlE6mc7DGkn0TCtlTOVXva55s0EnsLreaX4LfJmW9ugWx0vwhFHbyD4VYxZyzyo8p0nwfNMRxAtb6ZXoGgeCmRAXbnuFt6fTms2A+ESGgKih9nO8v0V9Lp7WDACKspCmFOTsEhhRbGLmNUzQgCzmtUgC4BOARAKAnAJAlRAKlSJVjFX4hovqxG24yPZeezRXNvleqSNuCFg9S0x0Mhx5SSQfXkufNH5Oz8bJXDJV1H0Cy2q0Z5BeiTwXVPX0FwcLnTo74tM8sraay2HhucSwNB+5vlPsq3WKItOcIPw/X/Rmsfsd+Cr3tEnKOsrNrptQYH3tdhw5vXuO62VOGyND2EFp/wBsehWXEAkFxbsup2vjvwvc09iQPhJdDNbGnliP8tm9+fskbTAbf591V0+tOaLSi4/UN/cc1aQVTJBdjwfwfcIpom1JEUvCP92VXXSXIt6/CsKmAk746ckFU0pJztayEh4gNQ/HssBT6I6epc2MEsB25BbPVLta7sLIjwFA1reI/c4lxKEW0UcU1b+B1J4XbCwF26tqKk4Bfgdb/wCSAtUynZIMjzNFx/VNdMALAJtSTyt8K+Gs9Es1Sq+u8pxv+6HbUXHdBg1T6FS1lvZAVNRcYSyNJUPAG5cUOjKgcxE8lLHSW3Ugq2jYJr6sI0boj4lBIwBLJV8gMq30LQZJXB0gs3kP7rVfgJS1Vsj0PQTN5nDy8gtlR6Cxn8o+FZUVGIwAAiV0RgkefkyuTII6drdgpUqaVQkIU0pSmlYw0phTnJhWMStCkamBPCUA8JQmgpwRMOSpAlWMKuC5ciAVA6vAHxuxkC6OCbI24IQatUFOnZ54W3NvlJLEAMoupi4HuHMEoZwvvsuGj1IuzO1ehtkLnvN+nT2Cy2t+H+EXA9F6M+JCVMPFgge+UVwsp36efaJrroHBk1+HkVsIq2OQXBGVX6voDHDG6yM9HNTnyEgdCU9pg1+UehiEPGCFU1tIQbi4PUEgqn0DWnPdwPJa7lmy0zak34ZPNfnzSyQ8JNFZT6vUREXeXt6OyfZy1NBXiZt7WVJNRA5bshRrppXcH0uIb3vYrJsOSKatF3rNHxNPCg9DH028PTCodT8YzSAtjhDe5N/xZQ+GtccJeGewa7+bo7v2RoSLa4z0ugr3NIPQ/hS6k/hdcbHIQ0NODY8k7Um3Y0A3I8tuy0k6J82sr53l5FksNLbLj3Rmh0LZXkOla0DccTb+gWqf4eheLWuPVPGDaJZMyi6MLVVzG4bkqqkkLjkr0geEoB/IETD4chbswfCP65AX5MF4eZRUsjvtY4+ytaHwvNJ93lH5Xo0WnMbs0IlsQHJFYvsnL8t/BmdK8Kxx5IuepytFDTtaMBTJFVRSOWU5S9EKRKkKYUaU0pSkKwRpTCnFNKBhhTCnlRlYJOE4KMJ4QASBOCYE4LAJAUqYE5Ew5ckSrAFXLlyJjM+I6Sz+MDDsH1VC9i31VTiRpaQspVU3A4tP+hQnDp2YcvKKvhTfpfKPEKf9KyXUtsU01I48vdUuoaeH3BwtnEOIEbEIOpoHHcg+oCVx5aKQy9pnl2o6OWu4m4I2IVxomoCTyS4ePn1C0NbRciAs/WaXYgtNiDgpLOtVI04pALkfafN8rMV9D9R7nWNth6Babw+TLHwu/lx64RcunDlZOlaIfs1k0zAyaXbYJo0oHcLdO04dkyTT2oasb9yMzRVVTC20Uh4eQcOID0SVVXVyCxkcL/pAatMKWw2ChlhfyDR8I0BTV+GBl0x4N7vB3vxOB+Vo/D3iKrpbfxnSM5se4u+CdkdJRyHcg/CZBoWbmyFtDSUGv6o9T8Pa4yrjD2YPNp3BVqvM9GjfTPvG619xyK9FopS5oJ3suiE74zyc+JQdrwnukJXFIqETly5IgY4ppSlNKxhE0pSU0rBEKYUpKaSsYaVG5PJUbigE/9k=">
            <a:extLst>
              <a:ext uri="{FF2B5EF4-FFF2-40B4-BE49-F238E27FC236}">
                <a16:creationId xmlns:a16="http://schemas.microsoft.com/office/drawing/2014/main" id="{152EAA26-DA5D-C97D-F407-9357574276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27189" y="-144463"/>
            <a:ext cx="280987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45059" name="Picture 4" descr="http://media.terrafemina.net/articles/L/14443.jpg">
            <a:extLst>
              <a:ext uri="{FF2B5EF4-FFF2-40B4-BE49-F238E27FC236}">
                <a16:creationId xmlns:a16="http://schemas.microsoft.com/office/drawing/2014/main" id="{FE1E7CFE-067F-251B-4F51-FC19DAFEF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9" y="2781300"/>
            <a:ext cx="4395787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Image 20">
            <a:extLst>
              <a:ext uri="{FF2B5EF4-FFF2-40B4-BE49-F238E27FC236}">
                <a16:creationId xmlns:a16="http://schemas.microsoft.com/office/drawing/2014/main" id="{FE4C38C2-8D61-C3AC-1237-8AAA4EDDC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0" y="5970589"/>
            <a:ext cx="1079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B191369-B493-9CC6-4080-478AF81CE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36750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600" b="1" dirty="0">
                <a:solidFill>
                  <a:schemeClr val="accent6">
                    <a:lumMod val="75000"/>
                  </a:schemeClr>
                </a:solidFill>
              </a:rPr>
              <a:t>3 éléments de compréhension de la fragilité</a:t>
            </a:r>
            <a:r>
              <a:rPr lang="fr-FR" sz="4600" b="1" dirty="0"/>
              <a:t> 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Espace réservé du contenu 2">
            <a:extLst>
              <a:ext uri="{FF2B5EF4-FFF2-40B4-BE49-F238E27FC236}">
                <a16:creationId xmlns:a16="http://schemas.microsoft.com/office/drawing/2014/main" id="{A0AF93E2-723D-66F5-B00D-FD6A9DF2E1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3636632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3208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79806F9-5811-5CDC-F6CE-2666C2010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chemeClr val="accent6">
                    <a:lumMod val="75000"/>
                  </a:schemeClr>
                </a:solidFill>
              </a:rPr>
              <a:t>Les clefs d’un vieillissement réussi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2E56E973-09F5-5336-DAD7-CD0F6D1464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2032085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0329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oneTexte 4">
            <a:extLst>
              <a:ext uri="{FF2B5EF4-FFF2-40B4-BE49-F238E27FC236}">
                <a16:creationId xmlns:a16="http://schemas.microsoft.com/office/drawing/2014/main" id="{C29DE410-7079-2306-6C79-11406E8CD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6639" y="2849563"/>
            <a:ext cx="75787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FFC000"/>
                </a:solidFill>
                <a:latin typeface="Arial Black" panose="020B0604020202020204" pitchFamily="34" charset="0"/>
              </a:rPr>
              <a:t>RISQUES DE FRAGILITE ET PREVENTION EN SANTE SOCIALE DES EFFETS DU VIEILLISSEMENT</a:t>
            </a:r>
          </a:p>
        </p:txBody>
      </p:sp>
      <p:sp>
        <p:nvSpPr>
          <p:cNvPr id="15362" name="ZoneTexte 7">
            <a:extLst>
              <a:ext uri="{FF2B5EF4-FFF2-40B4-BE49-F238E27FC236}">
                <a16:creationId xmlns:a16="http://schemas.microsoft.com/office/drawing/2014/main" id="{055870B8-10A6-5CBD-2910-561629C8B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4" y="333375"/>
            <a:ext cx="8042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5363" name="ZoneTexte 13">
            <a:extLst>
              <a:ext uri="{FF2B5EF4-FFF2-40B4-BE49-F238E27FC236}">
                <a16:creationId xmlns:a16="http://schemas.microsoft.com/office/drawing/2014/main" id="{89DA99E5-7A3B-94DB-E30E-84CDA9B4B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7189" y="300039"/>
            <a:ext cx="6116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B050"/>
                </a:solidFill>
              </a:rPr>
              <a:t>Comité Novateur d’Etude sur la Fragilité des sénio</a:t>
            </a:r>
            <a:r>
              <a:rPr lang="fr-FR" altLang="fr-FR" sz="1800">
                <a:solidFill>
                  <a:srgbClr val="00B050"/>
                </a:solidFill>
              </a:rPr>
              <a:t>rs</a:t>
            </a:r>
          </a:p>
        </p:txBody>
      </p:sp>
      <p:sp>
        <p:nvSpPr>
          <p:cNvPr id="15373" name="Espace réservé du numéro de diapositive 21">
            <a:extLst>
              <a:ext uri="{FF2B5EF4-FFF2-40B4-BE49-F238E27FC236}">
                <a16:creationId xmlns:a16="http://schemas.microsoft.com/office/drawing/2014/main" id="{ABAC5F15-C150-3CF2-6FB6-A059AD77D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endParaRPr lang="fr-FR">
              <a:solidFill>
                <a:schemeClr val="tx1">
                  <a:tint val="75000"/>
                </a:schemeClr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5134" name="Espace réservé du pied de page 22">
            <a:extLst>
              <a:ext uri="{FF2B5EF4-FFF2-40B4-BE49-F238E27FC236}">
                <a16:creationId xmlns:a16="http://schemas.microsoft.com/office/drawing/2014/main" id="{DA7B5692-F210-78FF-3F30-42291BCFB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439989" y="4421188"/>
            <a:ext cx="7045325" cy="1384300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 b="1" dirty="0">
                <a:solidFill>
                  <a:srgbClr val="92D050"/>
                </a:solidFill>
              </a:rPr>
              <a:t>L’Etoile de la Fragilité </a:t>
            </a:r>
          </a:p>
        </p:txBody>
      </p:sp>
      <p:pic>
        <p:nvPicPr>
          <p:cNvPr id="15366" name="Image 20">
            <a:extLst>
              <a:ext uri="{FF2B5EF4-FFF2-40B4-BE49-F238E27FC236}">
                <a16:creationId xmlns:a16="http://schemas.microsoft.com/office/drawing/2014/main" id="{A9C20A40-EAD3-CFEF-EE41-20AE392AE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9" y="350838"/>
            <a:ext cx="21304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Image 11" descr="imagesCAD6FMQ3.jpg">
            <a:extLst>
              <a:ext uri="{FF2B5EF4-FFF2-40B4-BE49-F238E27FC236}">
                <a16:creationId xmlns:a16="http://schemas.microsoft.com/office/drawing/2014/main" id="{ADD84D3B-BA0F-B07D-2B96-15D55E456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2" t="4494" r="34348" b="14673"/>
          <a:stretch>
            <a:fillRect/>
          </a:stretch>
        </p:blipFill>
        <p:spPr bwMode="auto">
          <a:xfrm rot="21443544">
            <a:off x="8480425" y="1085850"/>
            <a:ext cx="1404938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Espace réservé du contenu 20" descr="bambi.png">
            <a:extLst>
              <a:ext uri="{FF2B5EF4-FFF2-40B4-BE49-F238E27FC236}">
                <a16:creationId xmlns:a16="http://schemas.microsoft.com/office/drawing/2014/main" id="{42E9AABB-3020-E99A-E239-92781DFF9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4" y="4421189"/>
            <a:ext cx="16541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Image 2" descr="Image vectorielle gratuite: Étoiles, Jaune, Brillant ...">
            <a:extLst>
              <a:ext uri="{FF2B5EF4-FFF2-40B4-BE49-F238E27FC236}">
                <a16:creationId xmlns:a16="http://schemas.microsoft.com/office/drawing/2014/main" id="{C770C534-C00A-CA10-7EEF-49FD5FDF5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1" y="4286251"/>
            <a:ext cx="1535113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094E7F34-3EA9-FCD1-5BDE-D4F6776454ED}"/>
              </a:ext>
            </a:extLst>
          </p:cNvPr>
          <p:cNvSpPr/>
          <p:nvPr/>
        </p:nvSpPr>
        <p:spPr>
          <a:xfrm>
            <a:off x="3105151" y="890589"/>
            <a:ext cx="2790825" cy="26638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49A6E53-46DE-1410-29B3-59DE6AFC67F2}"/>
              </a:ext>
            </a:extLst>
          </p:cNvPr>
          <p:cNvSpPr/>
          <p:nvPr/>
        </p:nvSpPr>
        <p:spPr>
          <a:xfrm>
            <a:off x="6029326" y="890589"/>
            <a:ext cx="2792413" cy="266382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F09B214-520F-7859-EC78-208B2E8B8B1E}"/>
              </a:ext>
            </a:extLst>
          </p:cNvPr>
          <p:cNvSpPr/>
          <p:nvPr/>
        </p:nvSpPr>
        <p:spPr>
          <a:xfrm>
            <a:off x="4633914" y="3068638"/>
            <a:ext cx="2790825" cy="26654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Cœur 8">
            <a:extLst>
              <a:ext uri="{FF2B5EF4-FFF2-40B4-BE49-F238E27FC236}">
                <a16:creationId xmlns:a16="http://schemas.microsoft.com/office/drawing/2014/main" id="{B1A2AC17-3AA0-99CC-EF34-F7AFCE3928C2}"/>
              </a:ext>
            </a:extLst>
          </p:cNvPr>
          <p:cNvSpPr/>
          <p:nvPr/>
        </p:nvSpPr>
        <p:spPr>
          <a:xfrm>
            <a:off x="4900613" y="1395414"/>
            <a:ext cx="2157412" cy="2536825"/>
          </a:xfrm>
          <a:prstGeom prst="hear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389" name="ZoneTexte 9">
            <a:extLst>
              <a:ext uri="{FF2B5EF4-FFF2-40B4-BE49-F238E27FC236}">
                <a16:creationId xmlns:a16="http://schemas.microsoft.com/office/drawing/2014/main" id="{FCE61906-3B2F-EF65-87D9-401B0AC11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0263" y="1611313"/>
            <a:ext cx="14589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Santé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et maladie</a:t>
            </a:r>
          </a:p>
        </p:txBody>
      </p:sp>
      <p:sp>
        <p:nvSpPr>
          <p:cNvPr id="16390" name="ZoneTexte 10">
            <a:extLst>
              <a:ext uri="{FF2B5EF4-FFF2-40B4-BE49-F238E27FC236}">
                <a16:creationId xmlns:a16="http://schemas.microsoft.com/office/drawing/2014/main" id="{04D7E06F-DC87-BC6D-0EB0-DA8161EC6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626" y="1754189"/>
            <a:ext cx="13954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Santé et social</a:t>
            </a:r>
          </a:p>
        </p:txBody>
      </p:sp>
      <p:sp>
        <p:nvSpPr>
          <p:cNvPr id="16391" name="ZoneTexte 11">
            <a:extLst>
              <a:ext uri="{FF2B5EF4-FFF2-40B4-BE49-F238E27FC236}">
                <a16:creationId xmlns:a16="http://schemas.microsoft.com/office/drawing/2014/main" id="{BB433991-869F-3F2C-D85F-BE4EF599E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263" y="4130675"/>
            <a:ext cx="25384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Santé et environnement</a:t>
            </a:r>
          </a:p>
        </p:txBody>
      </p:sp>
      <p:sp>
        <p:nvSpPr>
          <p:cNvPr id="16392" name="ZoneTexte 12">
            <a:extLst>
              <a:ext uri="{FF2B5EF4-FFF2-40B4-BE49-F238E27FC236}">
                <a16:creationId xmlns:a16="http://schemas.microsoft.com/office/drawing/2014/main" id="{5540E439-FD53-E0B8-8D06-805F4E86C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76" y="2187576"/>
            <a:ext cx="1973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chemeClr val="bg2"/>
                </a:solidFill>
              </a:rPr>
              <a:t>FRAGILITE</a:t>
            </a:r>
          </a:p>
        </p:txBody>
      </p:sp>
      <p:sp>
        <p:nvSpPr>
          <p:cNvPr id="12" name="Titre 4">
            <a:extLst>
              <a:ext uri="{FF2B5EF4-FFF2-40B4-BE49-F238E27FC236}">
                <a16:creationId xmlns:a16="http://schemas.microsoft.com/office/drawing/2014/main" id="{697FF53F-843B-022E-B368-83A7666808A1}"/>
              </a:ext>
            </a:extLst>
          </p:cNvPr>
          <p:cNvSpPr txBox="1">
            <a:spLocks/>
          </p:cNvSpPr>
          <p:nvPr/>
        </p:nvSpPr>
        <p:spPr>
          <a:xfrm>
            <a:off x="1908459" y="116637"/>
            <a:ext cx="8508023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107950" dist="12700" dir="5400000" algn="ctr">
              <a:schemeClr val="tx2">
                <a:lumMod val="40000"/>
                <a:lumOff val="60000"/>
              </a:scheme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>
                <a:ea typeface="ＭＳ Ｐゴシック" pitchFamily="34" charset="-128"/>
              </a:rPr>
              <a:t>La fragilité au cœur de la prévention des effets du vieillissement</a:t>
            </a:r>
          </a:p>
        </p:txBody>
      </p:sp>
      <p:pic>
        <p:nvPicPr>
          <p:cNvPr id="16396" name="Image 20">
            <a:extLst>
              <a:ext uri="{FF2B5EF4-FFF2-40B4-BE49-F238E27FC236}">
                <a16:creationId xmlns:a16="http://schemas.microsoft.com/office/drawing/2014/main" id="{C50FF840-506F-7627-1C9D-663280FB7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0" y="5970589"/>
            <a:ext cx="1079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6BCAF7-B877-1CD6-7AE8-569FFAFCE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04813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Les domaines de la fragilité, pour mieux cibler les besoins et les interventions en prévention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0BB72566-8C69-A9C0-310A-EB64DACE4BBF}"/>
              </a:ext>
            </a:extLst>
          </p:cNvPr>
          <p:cNvGraphicFramePr/>
          <p:nvPr/>
        </p:nvGraphicFramePr>
        <p:xfrm>
          <a:off x="2711624" y="1669256"/>
          <a:ext cx="6696744" cy="471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411" name="Image 20">
            <a:extLst>
              <a:ext uri="{FF2B5EF4-FFF2-40B4-BE49-F238E27FC236}">
                <a16:creationId xmlns:a16="http://schemas.microsoft.com/office/drawing/2014/main" id="{7C9A5E04-C6D0-ACDC-5341-5F8F5AA0B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0" y="5970589"/>
            <a:ext cx="1079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76E496E-53B9-5F05-A5C9-BC8B5D953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3588" y="5734050"/>
            <a:ext cx="609600" cy="520700"/>
          </a:xfrm>
        </p:spPr>
        <p:txBody>
          <a:bodyPr rtlCol="0"/>
          <a:lstStyle/>
          <a:p>
            <a:pPr>
              <a:defRPr/>
            </a:pPr>
            <a:endParaRPr lang="fr-FR" dirty="0">
              <a:solidFill>
                <a:schemeClr val="tx1">
                  <a:tint val="75000"/>
                </a:schemeClr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19458" name="Picture 2" descr="C:\Users\r000477\AppData\Local\Microsoft\Windows\Temporary Internet Files\Content.Outlook\L3CI753I\sphère fragilité.PNG">
            <a:extLst>
              <a:ext uri="{FF2B5EF4-FFF2-40B4-BE49-F238E27FC236}">
                <a16:creationId xmlns:a16="http://schemas.microsoft.com/office/drawing/2014/main" id="{38F774FC-C840-D9DB-B524-A107913D1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1241426"/>
            <a:ext cx="6992937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AC72118-B97A-8E2D-DEA2-5361D49FAF5F}"/>
              </a:ext>
            </a:extLst>
          </p:cNvPr>
          <p:cNvSpPr txBox="1"/>
          <p:nvPr/>
        </p:nvSpPr>
        <p:spPr>
          <a:xfrm>
            <a:off x="2566988" y="536576"/>
            <a:ext cx="7086600" cy="461963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/>
              <a:t>Les déterminants de la santé</a:t>
            </a:r>
          </a:p>
        </p:txBody>
      </p:sp>
      <p:pic>
        <p:nvPicPr>
          <p:cNvPr id="19460" name="Image 20">
            <a:extLst>
              <a:ext uri="{FF2B5EF4-FFF2-40B4-BE49-F238E27FC236}">
                <a16:creationId xmlns:a16="http://schemas.microsoft.com/office/drawing/2014/main" id="{6FAF292C-C6B4-D587-549F-D161464BF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0" y="5970589"/>
            <a:ext cx="1079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u numéro de diapositive 1">
            <a:extLst>
              <a:ext uri="{FF2B5EF4-FFF2-40B4-BE49-F238E27FC236}">
                <a16:creationId xmlns:a16="http://schemas.microsoft.com/office/drawing/2014/main" id="{E5998C2E-5CF1-AE15-930D-095EA1E2037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724025" y="6381751"/>
            <a:ext cx="2311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0" hangingPunct="0">
              <a:spcBef>
                <a:spcPct val="0"/>
              </a:spcBef>
              <a:buFontTx/>
              <a:buNone/>
            </a:pPr>
            <a:fld id="{AFA30DDA-E976-914A-8034-FBA3EB458A3F}" type="slidenum">
              <a:rPr lang="fr-FR" altLang="fr-FR" sz="1000">
                <a:solidFill>
                  <a:srgbClr val="89898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algn="l" eaLnBrk="0" hangingPunct="0"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1000">
              <a:solidFill>
                <a:srgbClr val="898989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219" name="ZoneTexte 19">
            <a:extLst>
              <a:ext uri="{FF2B5EF4-FFF2-40B4-BE49-F238E27FC236}">
                <a16:creationId xmlns:a16="http://schemas.microsoft.com/office/drawing/2014/main" id="{CA5CB9CC-6F6C-CAEE-30E2-778DD05E1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0" y="5489575"/>
            <a:ext cx="3257550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sz="1292"/>
              <a:t>Vieillissement</a:t>
            </a:r>
            <a:r>
              <a:rPr lang="fr-FR" altLang="fr-FR"/>
              <a:t> </a:t>
            </a:r>
            <a:r>
              <a:rPr lang="fr-FR" altLang="fr-FR" sz="1292"/>
              <a:t>actif en bonne santé (AHA)</a:t>
            </a:r>
          </a:p>
        </p:txBody>
      </p:sp>
      <p:sp>
        <p:nvSpPr>
          <p:cNvPr id="9220" name="ZoneTexte 20">
            <a:extLst>
              <a:ext uri="{FF2B5EF4-FFF2-40B4-BE49-F238E27FC236}">
                <a16:creationId xmlns:a16="http://schemas.microsoft.com/office/drawing/2014/main" id="{31B4049C-AC04-0918-BA3F-AE88C3F02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9076" y="5489576"/>
            <a:ext cx="2193925" cy="2905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sz="1292"/>
              <a:t>Risques de fragilité</a:t>
            </a:r>
          </a:p>
        </p:txBody>
      </p:sp>
      <p:sp>
        <p:nvSpPr>
          <p:cNvPr id="9221" name="ZoneTexte 21">
            <a:extLst>
              <a:ext uri="{FF2B5EF4-FFF2-40B4-BE49-F238E27FC236}">
                <a16:creationId xmlns:a16="http://schemas.microsoft.com/office/drawing/2014/main" id="{F9DDF370-8D70-BF4A-C748-555F20E01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5039" y="5489576"/>
            <a:ext cx="998537" cy="2905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sz="1292"/>
              <a:t>Fragilité</a:t>
            </a:r>
          </a:p>
        </p:txBody>
      </p:sp>
      <p:pic>
        <p:nvPicPr>
          <p:cNvPr id="20485" name="Picture 2" descr="http://www.bordet.fr/boutique/images_produits/z590S2.jpg">
            <a:extLst>
              <a:ext uri="{FF2B5EF4-FFF2-40B4-BE49-F238E27FC236}">
                <a16:creationId xmlns:a16="http://schemas.microsoft.com/office/drawing/2014/main" id="{E48F3AC4-25E0-5325-A7F0-387619C4E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2165351"/>
            <a:ext cx="79851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ZoneTexte 23">
            <a:extLst>
              <a:ext uri="{FF2B5EF4-FFF2-40B4-BE49-F238E27FC236}">
                <a16:creationId xmlns:a16="http://schemas.microsoft.com/office/drawing/2014/main" id="{5A8BCF9A-54CA-A755-22C5-F69153072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3913" y="3362326"/>
            <a:ext cx="42862" cy="14843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sz="1292"/>
              <a:t>RISQUES</a:t>
            </a:r>
          </a:p>
        </p:txBody>
      </p:sp>
      <p:sp>
        <p:nvSpPr>
          <p:cNvPr id="25" name="Flèche droite 24">
            <a:extLst>
              <a:ext uri="{FF2B5EF4-FFF2-40B4-BE49-F238E27FC236}">
                <a16:creationId xmlns:a16="http://schemas.microsoft.com/office/drawing/2014/main" id="{4B67276E-C390-1F48-A6C7-B2CA77A15486}"/>
              </a:ext>
            </a:extLst>
          </p:cNvPr>
          <p:cNvSpPr/>
          <p:nvPr/>
        </p:nvSpPr>
        <p:spPr>
          <a:xfrm>
            <a:off x="4900614" y="3495676"/>
            <a:ext cx="530225" cy="447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9225" name="ZoneTexte 26">
            <a:extLst>
              <a:ext uri="{FF2B5EF4-FFF2-40B4-BE49-F238E27FC236}">
                <a16:creationId xmlns:a16="http://schemas.microsoft.com/office/drawing/2014/main" id="{026737DE-45FA-2A31-E93C-8E550C72F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3201" y="3228976"/>
            <a:ext cx="200025" cy="20812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sz="1292"/>
              <a:t>RESILIENCE</a:t>
            </a:r>
          </a:p>
        </p:txBody>
      </p:sp>
      <p:sp>
        <p:nvSpPr>
          <p:cNvPr id="28" name="Flèche gauche 27">
            <a:extLst>
              <a:ext uri="{FF2B5EF4-FFF2-40B4-BE49-F238E27FC236}">
                <a16:creationId xmlns:a16="http://schemas.microsoft.com/office/drawing/2014/main" id="{980D4749-2B81-EBD6-B280-A3EC89141BB1}"/>
              </a:ext>
            </a:extLst>
          </p:cNvPr>
          <p:cNvSpPr/>
          <p:nvPr/>
        </p:nvSpPr>
        <p:spPr>
          <a:xfrm>
            <a:off x="7159626" y="3514725"/>
            <a:ext cx="531813" cy="446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BD9F70E9-8799-38A1-57D5-72D1C01D0007}"/>
              </a:ext>
            </a:extLst>
          </p:cNvPr>
          <p:cNvCxnSpPr/>
          <p:nvPr/>
        </p:nvCxnSpPr>
        <p:spPr>
          <a:xfrm>
            <a:off x="2106614" y="5422900"/>
            <a:ext cx="77120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91" name="Groupe 45">
            <a:extLst>
              <a:ext uri="{FF2B5EF4-FFF2-40B4-BE49-F238E27FC236}">
                <a16:creationId xmlns:a16="http://schemas.microsoft.com/office/drawing/2014/main" id="{8E3BADB5-BF13-D2D9-492E-7D90AC2E5239}"/>
              </a:ext>
            </a:extLst>
          </p:cNvPr>
          <p:cNvGrpSpPr>
            <a:grpSpLocks/>
          </p:cNvGrpSpPr>
          <p:nvPr/>
        </p:nvGrpSpPr>
        <p:grpSpPr bwMode="auto">
          <a:xfrm>
            <a:off x="5099051" y="2100264"/>
            <a:ext cx="1927225" cy="3189287"/>
            <a:chOff x="3872880" y="1988840"/>
            <a:chExt cx="2088232" cy="3456384"/>
          </a:xfrm>
        </p:grpSpPr>
        <p:sp>
          <p:nvSpPr>
            <p:cNvPr id="27" name="Cube 26">
              <a:extLst>
                <a:ext uri="{FF2B5EF4-FFF2-40B4-BE49-F238E27FC236}">
                  <a16:creationId xmlns:a16="http://schemas.microsoft.com/office/drawing/2014/main" id="{A0E4DE72-274E-DBCC-737E-650AD1C73DB2}"/>
                </a:ext>
              </a:extLst>
            </p:cNvPr>
            <p:cNvSpPr/>
            <p:nvPr/>
          </p:nvSpPr>
          <p:spPr>
            <a:xfrm>
              <a:off x="4234106" y="1988840"/>
              <a:ext cx="1365779" cy="1152702"/>
            </a:xfrm>
            <a:prstGeom prst="cube">
              <a:avLst/>
            </a:prstGeom>
            <a:ln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29" name="Cube 28">
              <a:extLst>
                <a:ext uri="{FF2B5EF4-FFF2-40B4-BE49-F238E27FC236}">
                  <a16:creationId xmlns:a16="http://schemas.microsoft.com/office/drawing/2014/main" id="{00B31DC8-FA17-EC54-5490-AEDE7381C246}"/>
                </a:ext>
              </a:extLst>
            </p:cNvPr>
            <p:cNvSpPr/>
            <p:nvPr/>
          </p:nvSpPr>
          <p:spPr>
            <a:xfrm>
              <a:off x="4591892" y="3141542"/>
              <a:ext cx="1369220" cy="115098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30" name="Cube 29">
              <a:extLst>
                <a:ext uri="{FF2B5EF4-FFF2-40B4-BE49-F238E27FC236}">
                  <a16:creationId xmlns:a16="http://schemas.microsoft.com/office/drawing/2014/main" id="{921DEE4D-0812-484A-710F-95E78E130296}"/>
                </a:ext>
              </a:extLst>
            </p:cNvPr>
            <p:cNvSpPr/>
            <p:nvPr/>
          </p:nvSpPr>
          <p:spPr>
            <a:xfrm>
              <a:off x="3872880" y="4292522"/>
              <a:ext cx="1369220" cy="115270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</p:grpSp>
      <p:sp>
        <p:nvSpPr>
          <p:cNvPr id="32" name="Cube 31">
            <a:extLst>
              <a:ext uri="{FF2B5EF4-FFF2-40B4-BE49-F238E27FC236}">
                <a16:creationId xmlns:a16="http://schemas.microsoft.com/office/drawing/2014/main" id="{D2E84F62-842A-6FF1-E968-8DC87D12AD45}"/>
              </a:ext>
            </a:extLst>
          </p:cNvPr>
          <p:cNvSpPr/>
          <p:nvPr/>
        </p:nvSpPr>
        <p:spPr>
          <a:xfrm>
            <a:off x="8488363" y="1900239"/>
            <a:ext cx="1263650" cy="106203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33" name="Cube 32">
            <a:extLst>
              <a:ext uri="{FF2B5EF4-FFF2-40B4-BE49-F238E27FC236}">
                <a16:creationId xmlns:a16="http://schemas.microsoft.com/office/drawing/2014/main" id="{0F9319C6-9625-D374-15A0-5553613C84E2}"/>
              </a:ext>
            </a:extLst>
          </p:cNvPr>
          <p:cNvSpPr/>
          <p:nvPr/>
        </p:nvSpPr>
        <p:spPr>
          <a:xfrm>
            <a:off x="8555038" y="4294189"/>
            <a:ext cx="1263650" cy="106203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grpSp>
        <p:nvGrpSpPr>
          <p:cNvPr id="20494" name="Groupe 44">
            <a:extLst>
              <a:ext uri="{FF2B5EF4-FFF2-40B4-BE49-F238E27FC236}">
                <a16:creationId xmlns:a16="http://schemas.microsoft.com/office/drawing/2014/main" id="{87E4E1E0-1A19-01AB-E86B-E978384FD71A}"/>
              </a:ext>
            </a:extLst>
          </p:cNvPr>
          <p:cNvGrpSpPr>
            <a:grpSpLocks/>
          </p:cNvGrpSpPr>
          <p:nvPr/>
        </p:nvGrpSpPr>
        <p:grpSpPr bwMode="auto">
          <a:xfrm>
            <a:off x="2573338" y="2032001"/>
            <a:ext cx="1263650" cy="3324225"/>
            <a:chOff x="1136576" y="1916832"/>
            <a:chExt cx="1368152" cy="3600400"/>
          </a:xfrm>
        </p:grpSpPr>
        <p:sp>
          <p:nvSpPr>
            <p:cNvPr id="35" name="Cube 34">
              <a:extLst>
                <a:ext uri="{FF2B5EF4-FFF2-40B4-BE49-F238E27FC236}">
                  <a16:creationId xmlns:a16="http://schemas.microsoft.com/office/drawing/2014/main" id="{34FA9E1A-7466-F43D-A14A-8382CF4B1F10}"/>
                </a:ext>
              </a:extLst>
            </p:cNvPr>
            <p:cNvSpPr/>
            <p:nvPr/>
          </p:nvSpPr>
          <p:spPr>
            <a:xfrm>
              <a:off x="1136576" y="1916832"/>
              <a:ext cx="1368152" cy="360040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9C690A37-D688-EB36-342C-E32AF9C68E74}"/>
                </a:ext>
              </a:extLst>
            </p:cNvPr>
            <p:cNvCxnSpPr/>
            <p:nvPr/>
          </p:nvCxnSpPr>
          <p:spPr>
            <a:xfrm>
              <a:off x="1136576" y="3285465"/>
              <a:ext cx="1007207" cy="0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F9EA70FA-88F9-AE59-55DC-B2E6F9B23167}"/>
                </a:ext>
              </a:extLst>
            </p:cNvPr>
            <p:cNvCxnSpPr/>
            <p:nvPr/>
          </p:nvCxnSpPr>
          <p:spPr>
            <a:xfrm>
              <a:off x="1136576" y="4365242"/>
              <a:ext cx="1007207" cy="0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4FB86C99-ACDF-2C6B-805C-DE728808E3F4}"/>
                </a:ext>
              </a:extLst>
            </p:cNvPr>
            <p:cNvCxnSpPr/>
            <p:nvPr/>
          </p:nvCxnSpPr>
          <p:spPr>
            <a:xfrm flipV="1">
              <a:off x="2143783" y="2853899"/>
              <a:ext cx="360945" cy="431566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5D82D2CE-DC57-1F0C-F900-D59ABDC0F9D8}"/>
                </a:ext>
              </a:extLst>
            </p:cNvPr>
            <p:cNvCxnSpPr/>
            <p:nvPr/>
          </p:nvCxnSpPr>
          <p:spPr>
            <a:xfrm flipV="1">
              <a:off x="2143783" y="3933676"/>
              <a:ext cx="360945" cy="431566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Cube 47">
            <a:extLst>
              <a:ext uri="{FF2B5EF4-FFF2-40B4-BE49-F238E27FC236}">
                <a16:creationId xmlns:a16="http://schemas.microsoft.com/office/drawing/2014/main" id="{A8EAE320-B02E-A44C-0A48-F71A25874BD9}"/>
              </a:ext>
            </a:extLst>
          </p:cNvPr>
          <p:cNvSpPr/>
          <p:nvPr/>
        </p:nvSpPr>
        <p:spPr>
          <a:xfrm rot="3225057">
            <a:off x="8593138" y="3122613"/>
            <a:ext cx="1263650" cy="106362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20496" name="Picture 32" descr="http://lesdebrouillards.altitudesolutions.com/client/uploads/6154/52045361617726_6154_ballTH.jpg">
            <a:extLst>
              <a:ext uri="{FF2B5EF4-FFF2-40B4-BE49-F238E27FC236}">
                <a16:creationId xmlns:a16="http://schemas.microsoft.com/office/drawing/2014/main" id="{CD5FBA31-3AEE-6FF7-2806-A28C2BA90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89" y="2763839"/>
            <a:ext cx="46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32" descr="http://lesdebrouillards.altitudesolutions.com/client/uploads/6154/52045361617726_6154_ballTH.jpg">
            <a:extLst>
              <a:ext uri="{FF2B5EF4-FFF2-40B4-BE49-F238E27FC236}">
                <a16:creationId xmlns:a16="http://schemas.microsoft.com/office/drawing/2014/main" id="{338BA6CB-16C8-E46E-AF46-85F809057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9" y="2365375"/>
            <a:ext cx="503237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32" descr="http://lesdebrouillards.altitudesolutions.com/client/uploads/6154/52045361617726_6154_ballTH.jpg">
            <a:extLst>
              <a:ext uri="{FF2B5EF4-FFF2-40B4-BE49-F238E27FC236}">
                <a16:creationId xmlns:a16="http://schemas.microsoft.com/office/drawing/2014/main" id="{A62A9932-A4AB-2AA8-B127-A57BF325A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6" y="3228975"/>
            <a:ext cx="4032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ZoneTexte 30">
            <a:extLst>
              <a:ext uri="{FF2B5EF4-FFF2-40B4-BE49-F238E27FC236}">
                <a16:creationId xmlns:a16="http://schemas.microsoft.com/office/drawing/2014/main" id="{4E8173C1-A0D9-168E-2619-3AE628204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438151"/>
            <a:ext cx="8507412" cy="15986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fr-FR" altLang="fr-FR" sz="1292" b="1" dirty="0">
                <a:solidFill>
                  <a:srgbClr val="376092"/>
                </a:solidFill>
              </a:rPr>
              <a:t> La </a:t>
            </a:r>
            <a:r>
              <a:rPr lang="fr-FR" altLang="fr-FR" b="1" dirty="0">
                <a:solidFill>
                  <a:srgbClr val="376092"/>
                </a:solidFill>
              </a:rPr>
              <a:t>vulnérabilité</a:t>
            </a:r>
            <a:r>
              <a:rPr lang="fr-FR" altLang="fr-FR" sz="1292" b="1" dirty="0">
                <a:solidFill>
                  <a:srgbClr val="376092"/>
                </a:solidFill>
              </a:rPr>
              <a:t> est l’exposition potentielle à recevoir des attaques et des blessures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fr-FR" altLang="fr-FR" sz="1292" b="1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fr-FR" altLang="fr-FR" sz="1292" b="1" dirty="0">
                <a:solidFill>
                  <a:srgbClr val="376092"/>
                </a:solidFill>
              </a:rPr>
              <a:t> La </a:t>
            </a:r>
            <a:r>
              <a:rPr lang="fr-FR" altLang="fr-FR" b="1" dirty="0">
                <a:solidFill>
                  <a:srgbClr val="376092"/>
                </a:solidFill>
              </a:rPr>
              <a:t>fragilité</a:t>
            </a:r>
            <a:r>
              <a:rPr lang="fr-FR" altLang="fr-FR" sz="1292" b="1" dirty="0">
                <a:solidFill>
                  <a:srgbClr val="376092"/>
                </a:solidFill>
              </a:rPr>
              <a:t> est un état de faiblesse et d’instabilité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fr-FR" altLang="fr-FR" sz="1292" b="1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fr-FR" altLang="fr-FR" sz="1292" b="1" dirty="0">
                <a:solidFill>
                  <a:srgbClr val="376092"/>
                </a:solidFill>
              </a:rPr>
              <a:t> Les </a:t>
            </a:r>
            <a:r>
              <a:rPr lang="fr-FR" altLang="fr-FR" b="1" dirty="0">
                <a:solidFill>
                  <a:srgbClr val="00B050"/>
                </a:solidFill>
              </a:rPr>
              <a:t>risques de fragilité </a:t>
            </a:r>
            <a:r>
              <a:rPr lang="fr-FR" altLang="fr-FR" sz="1292" b="1" dirty="0">
                <a:solidFill>
                  <a:srgbClr val="376092"/>
                </a:solidFill>
              </a:rPr>
              <a:t>sont des facteurs pouvant engendrer une situation de fragilité    </a:t>
            </a:r>
          </a:p>
          <a:p>
            <a:pPr eaLnBrk="1" hangingPunct="1">
              <a:defRPr/>
            </a:pPr>
            <a:endParaRPr lang="fr-FR" altLang="fr-FR" dirty="0"/>
          </a:p>
        </p:txBody>
      </p:sp>
      <p:pic>
        <p:nvPicPr>
          <p:cNvPr id="20500" name="Picture 10" descr="http://www.ilovemytho.com/wp-content/uploads/achille2.jpg">
            <a:extLst>
              <a:ext uri="{FF2B5EF4-FFF2-40B4-BE49-F238E27FC236}">
                <a16:creationId xmlns:a16="http://schemas.microsoft.com/office/drawing/2014/main" id="{7379FF91-2D89-2DF1-7C18-9DFF64F72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189" y="304801"/>
            <a:ext cx="1354137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1" name="Image 20">
            <a:extLst>
              <a:ext uri="{FF2B5EF4-FFF2-40B4-BE49-F238E27FC236}">
                <a16:creationId xmlns:a16="http://schemas.microsoft.com/office/drawing/2014/main" id="{085B33B2-EE89-4AFB-C2A1-F15290F45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0" y="5970589"/>
            <a:ext cx="1079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1274</Words>
  <Application>Microsoft Macintosh PowerPoint</Application>
  <PresentationFormat>Grand écran</PresentationFormat>
  <Paragraphs>197</Paragraphs>
  <Slides>21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2" baseType="lpstr">
      <vt:lpstr>MS Mincho</vt:lpstr>
      <vt:lpstr>MS PGothic</vt:lpstr>
      <vt:lpstr>MS PGothic</vt:lpstr>
      <vt:lpstr>Arial</vt:lpstr>
      <vt:lpstr>Arial Black</vt:lpstr>
      <vt:lpstr>Calibri</vt:lpstr>
      <vt:lpstr>Calibri Light</vt:lpstr>
      <vt:lpstr>Cambria</vt:lpstr>
      <vt:lpstr>Wingdings</vt:lpstr>
      <vt:lpstr>Wingdings 2</vt:lpstr>
      <vt:lpstr>Thème Office</vt:lpstr>
      <vt:lpstr>Présentation PowerPoint</vt:lpstr>
      <vt:lpstr>Présentation PowerPoint</vt:lpstr>
      <vt:lpstr>3 éléments de compréhension de la fragilité </vt:lpstr>
      <vt:lpstr>Les clefs d’un vieillissement réussi</vt:lpstr>
      <vt:lpstr>Présentation PowerPoint</vt:lpstr>
      <vt:lpstr>Présentation PowerPoint</vt:lpstr>
      <vt:lpstr>Les domaines de la fragilité, pour mieux cibler les besoins et les interventions en prévention</vt:lpstr>
      <vt:lpstr>Présentation PowerPoint</vt:lpstr>
      <vt:lpstr>Présentation PowerPoint</vt:lpstr>
      <vt:lpstr>Présentation PowerPoint</vt:lpstr>
      <vt:lpstr>Le contexte du repérage des risques de fragilité</vt:lpstr>
      <vt:lpstr>Comment apprécier une situation à risques ? En posant des questions simples </vt:lpstr>
      <vt:lpstr>Présentation PowerPoint</vt:lpstr>
      <vt:lpstr>Les modalités d’évaluation des risques de fragilité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 NOGUÈS</dc:creator>
  <cp:lastModifiedBy>Michel NOGUÈS</cp:lastModifiedBy>
  <cp:revision>4</cp:revision>
  <dcterms:created xsi:type="dcterms:W3CDTF">2024-01-15T08:32:15Z</dcterms:created>
  <dcterms:modified xsi:type="dcterms:W3CDTF">2024-01-15T11:03:00Z</dcterms:modified>
</cp:coreProperties>
</file>