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8" r:id="rId10"/>
    <p:sldId id="267" r:id="rId11"/>
    <p:sldId id="286" r:id="rId12"/>
    <p:sldId id="266" r:id="rId13"/>
    <p:sldId id="28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89" r:id="rId24"/>
    <p:sldId id="282" r:id="rId25"/>
    <p:sldId id="281" r:id="rId26"/>
    <p:sldId id="287" r:id="rId27"/>
    <p:sldId id="284" r:id="rId28"/>
    <p:sldId id="283" r:id="rId29"/>
    <p:sldId id="285" r:id="rId30"/>
    <p:sldId id="290" r:id="rId31"/>
  </p:sldIdLst>
  <p:sldSz cx="12192000" cy="6858000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" userDrawn="1">
          <p15:clr>
            <a:srgbClr val="A4A3A4"/>
          </p15:clr>
        </p15:guide>
        <p15:guide id="3" orient="horz" pos="3838" userDrawn="1">
          <p15:clr>
            <a:srgbClr val="A4A3A4"/>
          </p15:clr>
        </p15:guide>
        <p15:guide id="5" pos="7469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51A0"/>
    <a:srgbClr val="3A479D"/>
    <a:srgbClr val="F372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235" autoAdjust="0"/>
    <p:restoredTop sz="96341" autoAdjust="0"/>
  </p:normalViewPr>
  <p:slideViewPr>
    <p:cSldViewPr showGuides="1">
      <p:cViewPr varScale="1">
        <p:scale>
          <a:sx n="74" d="100"/>
          <a:sy n="74" d="100"/>
        </p:scale>
        <p:origin x="184" y="720"/>
      </p:cViewPr>
      <p:guideLst>
        <p:guide orient="horz" pos="28"/>
        <p:guide orient="horz" pos="3838"/>
        <p:guide pos="7469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71" d="100"/>
          <a:sy n="71" d="100"/>
        </p:scale>
        <p:origin x="2124" y="6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270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D7A52807-678D-4F5B-959E-0B7158C48353}" type="datetimeFigureOut">
              <a:rPr lang="fr-FR" smtClean="0"/>
              <a:t>28/01/2024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9031D3D2-5CA4-4C0D-8491-34C38D5EB0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1518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1D3D2-5CA4-4C0D-8491-34C38D5EB09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1688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MIER ECR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Une image contenant texte&#10;&#10;Description générée automatiquement">
            <a:extLst>
              <a:ext uri="{FF2B5EF4-FFF2-40B4-BE49-F238E27FC236}">
                <a16:creationId xmlns:a16="http://schemas.microsoft.com/office/drawing/2014/main" id="{7E9335DC-BA87-9F4B-9E24-F9393219E4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680" y="6381328"/>
            <a:ext cx="12216680" cy="50405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FD834F5-26B4-6845-AADC-BB2CA98FDE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0331" y="6525344"/>
            <a:ext cx="921669" cy="32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328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41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CRAN LAB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596C3BBF-4EC8-A347-9EEB-2A1B6B9A6C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680" y="6381328"/>
            <a:ext cx="12216680" cy="50405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79042D9-415F-FD4D-B065-B9AFAAC0C5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0331" y="6525344"/>
            <a:ext cx="921669" cy="32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31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7D685874-0673-EC41-A83B-198CC5AC2C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680" y="6381328"/>
            <a:ext cx="12216680" cy="50405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0BCE348-C078-0C43-81F8-ACD9749459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0331" y="6525344"/>
            <a:ext cx="921669" cy="32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0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12" Type="http://schemas.openxmlformats.org/officeDocument/2006/relationships/image" Target="../media/image50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5" Type="http://schemas.openxmlformats.org/officeDocument/2006/relationships/image" Target="../media/image53.pn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png"/><Relationship Id="rId1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pisociety.org/modele-evaluation-in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npisociety.org/modele-evaluation-inm/" TargetMode="External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3" Type="http://schemas.openxmlformats.org/officeDocument/2006/relationships/image" Target="../media/image74.emf"/><Relationship Id="rId7" Type="http://schemas.openxmlformats.org/officeDocument/2006/relationships/image" Target="../media/image78.jpeg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jpg"/><Relationship Id="rId4" Type="http://schemas.openxmlformats.org/officeDocument/2006/relationships/image" Target="../media/image14.jpeg"/><Relationship Id="rId9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03513" y="2832901"/>
            <a:ext cx="97210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Interventions non-médicamenteuses, science et réalités</a:t>
            </a:r>
          </a:p>
          <a:p>
            <a:pPr algn="ctr"/>
            <a:endParaRPr lang="fr-FR" sz="20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sz="20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Pr. Grégory Ninot, Université de Montpellier</a:t>
            </a:r>
          </a:p>
          <a:p>
            <a:pPr algn="ctr"/>
            <a:endParaRPr lang="fr-FR" sz="20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 11" descr="ICM-light.jpg">
            <a:extLst>
              <a:ext uri="{FF2B5EF4-FFF2-40B4-BE49-F238E27FC236}">
                <a16:creationId xmlns:a16="http://schemas.microsoft.com/office/drawing/2014/main" id="{990B7C67-783D-FD40-BE76-8A92209AC3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5320577" y="5661248"/>
            <a:ext cx="643337" cy="36258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DBEDE4E-9003-E946-BEA4-6C6787A915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2858" y="5733256"/>
            <a:ext cx="889099" cy="28949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96EEA32-2D83-644A-AE98-2A00231F08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7041" y="5766564"/>
            <a:ext cx="304796" cy="29514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A989DE9-7CBA-C444-AA32-CE1D8C05C5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997" y="5733256"/>
            <a:ext cx="1123122" cy="30982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13DD145-C4A3-1449-9E24-19373F4A87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5776236"/>
            <a:ext cx="1011758" cy="30015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AC9A20D-CC5A-9240-90C8-75EA837C85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929" y="5733256"/>
            <a:ext cx="716124" cy="250075"/>
          </a:xfrm>
          <a:prstGeom prst="rect">
            <a:avLst/>
          </a:prstGeom>
        </p:spPr>
      </p:pic>
      <p:sp>
        <p:nvSpPr>
          <p:cNvPr id="18" name="Rectangle 19">
            <a:extLst>
              <a:ext uri="{FF2B5EF4-FFF2-40B4-BE49-F238E27FC236}">
                <a16:creationId xmlns:a16="http://schemas.microsoft.com/office/drawing/2014/main" id="{476C1A81-D661-F544-8743-FFC92346E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7041" y="4115615"/>
            <a:ext cx="8953455" cy="46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hangingPunct="0">
              <a:lnSpc>
                <a:spcPct val="150000"/>
              </a:lnSpc>
              <a:defRPr/>
            </a:pPr>
            <a:r>
              <a:rPr lang="fr-FR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Pr. Grégory NINOT (</a:t>
            </a:r>
            <a:r>
              <a:rPr lang="fr-FR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PhDs</a:t>
            </a:r>
            <a:r>
              <a:rPr lang="fr-FR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F08C2F09-D968-8643-8540-F26C5896E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557" y="4941168"/>
            <a:ext cx="2902559" cy="67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kumimoji="0" lang="fr-FR" sz="1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Directeur adjoint </a:t>
            </a:r>
          </a:p>
          <a:p>
            <a:pPr lvl="0" algn="ctr" defTabSz="914400">
              <a:spcBef>
                <a:spcPct val="0"/>
              </a:spcBef>
              <a:defRPr/>
            </a:pPr>
            <a:r>
              <a:rPr kumimoji="0" lang="fr-FR" sz="12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Institut Desbrest d’Epidémiologie et </a:t>
            </a:r>
            <a:r>
              <a:rPr lang="fr-FR" sz="12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Santé Publique, Montpellier</a:t>
            </a:r>
            <a:endParaRPr kumimoji="0" lang="fr-FR" sz="120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E9E4A145-8FE1-6D4F-A83B-467454057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8871" y="4944730"/>
            <a:ext cx="2239257" cy="67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kern="0" dirty="0">
                <a:solidFill>
                  <a:sysClr val="windowText" lastClr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Chargé de recherche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0" dirty="0">
                <a:solidFill>
                  <a:sysClr val="windowText" lastClr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Institut du Cancer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0" dirty="0">
                <a:solidFill>
                  <a:sysClr val="windowText" lastClr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 Montpellier</a:t>
            </a:r>
            <a:endParaRPr kumimoji="0" lang="fr-FR" sz="12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7B3B51E-5A5A-7D4C-A4CD-83A456FC0BC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6443" y="5645155"/>
            <a:ext cx="1034437" cy="572205"/>
          </a:xfrm>
          <a:prstGeom prst="rect">
            <a:avLst/>
          </a:prstGeom>
        </p:spPr>
      </p:pic>
      <p:sp>
        <p:nvSpPr>
          <p:cNvPr id="22" name="Rectangle 8">
            <a:extLst>
              <a:ext uri="{FF2B5EF4-FFF2-40B4-BE49-F238E27FC236}">
                <a16:creationId xmlns:a16="http://schemas.microsoft.com/office/drawing/2014/main" id="{B36BA36E-46DA-9F46-9C2A-1C7604C45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0256" y="4944554"/>
            <a:ext cx="2979174" cy="67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Président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Non-</a:t>
            </a:r>
            <a:r>
              <a:rPr kumimoji="0" lang="fr-FR" sz="1200" i="0" u="none" strike="noStrike" kern="0" cap="none" spc="0" normalizeH="0" baseline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Pharmacological</a:t>
            </a:r>
            <a:r>
              <a:rPr kumimoji="0" lang="fr-FR" sz="1200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Intervention Society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Paris</a:t>
            </a:r>
            <a:endParaRPr kumimoji="0" lang="fr-FR" sz="120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19">
            <a:extLst>
              <a:ext uri="{FF2B5EF4-FFF2-40B4-BE49-F238E27FC236}">
                <a16:creationId xmlns:a16="http://schemas.microsoft.com/office/drawing/2014/main" id="{C7E43A77-3202-724F-B86B-6B449B30A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4" y="1252829"/>
            <a:ext cx="12185536" cy="1570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hangingPunct="0">
              <a:defRPr/>
            </a:pPr>
            <a:r>
              <a:rPr lang="fr-FR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INM : </a:t>
            </a:r>
          </a:p>
          <a:p>
            <a:pPr algn="ctr" hangingPunct="0">
              <a:defRPr/>
            </a:pPr>
            <a:r>
              <a:rPr lang="fr-FR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Nouvelle culture du soin et de la prévention</a:t>
            </a:r>
          </a:p>
        </p:txBody>
      </p:sp>
    </p:spTree>
    <p:extLst>
      <p:ext uri="{BB962C8B-B14F-4D97-AF65-F5344CB8AC3E}">
        <p14:creationId xmlns:p14="http://schemas.microsoft.com/office/powerpoint/2010/main" val="3643925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8C387CC-1624-1E4D-9E81-84D96C765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849" y="528874"/>
            <a:ext cx="8553487" cy="5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46 modèles d’évaluation des INM </a:t>
            </a:r>
            <a:r>
              <a:rPr 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en avril 2019</a:t>
            </a:r>
          </a:p>
        </p:txBody>
      </p:sp>
      <p:pic>
        <p:nvPicPr>
          <p:cNvPr id="4" name="Image 3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A63AB531-62FD-6044-AB1E-EA883998677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416" y="1124744"/>
            <a:ext cx="4608442" cy="5112567"/>
          </a:xfrm>
          <a:prstGeom prst="rect">
            <a:avLst/>
          </a:prstGeom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3319A8ED-FCC6-4042-8C9C-0E1066265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1133" y="6073551"/>
            <a:ext cx="27775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0"/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0"/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0"/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0"/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Carbonnel et Ninot (2019, </a:t>
            </a:r>
            <a:r>
              <a:rPr lang="fr-FR" sz="14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JMIR</a:t>
            </a:r>
            <a:r>
              <a:rPr lang="fr-F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6" name="Image 5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D9A06ACE-4F3E-A944-9A27-0E764AF5E65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2797" y="2132856"/>
            <a:ext cx="3154155" cy="595326"/>
          </a:xfrm>
          <a:prstGeom prst="rect">
            <a:avLst/>
          </a:prstGeom>
        </p:spPr>
      </p:pic>
      <p:pic>
        <p:nvPicPr>
          <p:cNvPr id="7" name="Image 6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D4931A42-955C-C144-816D-2B9783DC956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1850" y="1339929"/>
            <a:ext cx="4148606" cy="79292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D4ECB8-B75F-304D-8823-A50211357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890" y="3813366"/>
            <a:ext cx="6480790" cy="1631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Absence de consensus 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national, européen ou international</a:t>
            </a:r>
          </a:p>
          <a:p>
            <a:pPr>
              <a:spcBef>
                <a:spcPct val="0"/>
              </a:spcBef>
              <a:defRPr/>
            </a:pPr>
            <a:endParaRPr lang="fr-F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Modèles </a:t>
            </a:r>
            <a:r>
              <a:rPr lang="fr-F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surtout américains</a:t>
            </a:r>
            <a:endParaRPr lang="fr-F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defRPr/>
            </a:pPr>
            <a:endParaRPr lang="fr-F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Modèles pensés </a:t>
            </a:r>
            <a:r>
              <a:rPr lang="fr-F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 la recherche pour la recherche</a:t>
            </a:r>
            <a:endParaRPr lang="fr-F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194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8F24D402-E633-C64E-B547-7E9580A93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987499"/>
            <a:ext cx="8722454" cy="53938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8C387CC-1624-1E4D-9E81-84D96C765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528874"/>
            <a:ext cx="10441161" cy="5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La tentation de 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plusieurs médecines </a:t>
            </a:r>
            <a:r>
              <a:rPr 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avec aux sciences différentes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27AE421D-7B31-9445-A3B4-EEF7563AB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1399" y="6073551"/>
            <a:ext cx="397925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0"/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0"/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0"/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0"/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Mao </a:t>
            </a:r>
            <a:r>
              <a:rPr lang="fr-FR" sz="14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</a:t>
            </a:r>
            <a:r>
              <a:rPr lang="fr-F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(2021, C</a:t>
            </a:r>
            <a:r>
              <a:rPr lang="fr-FR" sz="14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A Cancer Journal for </a:t>
            </a:r>
            <a:r>
              <a:rPr lang="fr-FR" sz="14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Clinicians</a:t>
            </a:r>
            <a:r>
              <a:rPr lang="fr-F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373FFBA7-671A-F643-8883-510A4802C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584" y="5301208"/>
            <a:ext cx="28083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0"/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0"/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0"/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0"/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TCIM:  </a:t>
            </a:r>
            <a:r>
              <a:rPr lang="fr-FR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Traditional</a:t>
            </a:r>
            <a:r>
              <a:rPr lang="fr-F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complementary</a:t>
            </a:r>
            <a:r>
              <a:rPr lang="fr-F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fr-FR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integrative</a:t>
            </a:r>
            <a:r>
              <a:rPr lang="fr-F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medicine</a:t>
            </a:r>
            <a:r>
              <a:rPr lang="fr-F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5576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9C8B581-C141-334E-8368-FA4630978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552116"/>
            <a:ext cx="11588938" cy="50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algn="just" defTabSz="342900">
              <a:spcBef>
                <a:spcPct val="0"/>
              </a:spcBef>
              <a:defRPr/>
            </a:pPr>
            <a:r>
              <a:rPr lang="fr-FR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Réflexions épistémologiques de la Plateforme universitaire CEPS, 2011 - 2020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E536EEC-13FF-BD41-B758-C25317A128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887" y="1302185"/>
            <a:ext cx="6388149" cy="479111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9C9EE12-D86B-BF47-89B9-DF00F8A83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0296" y="1484784"/>
            <a:ext cx="2340106" cy="83330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72B3642-254E-DC41-8617-1C6DB87AB5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5265" y="5689711"/>
            <a:ext cx="1065033" cy="294459"/>
          </a:xfrm>
          <a:prstGeom prst="rect">
            <a:avLst/>
          </a:prstGeom>
        </p:spPr>
      </p:pic>
      <p:sp>
        <p:nvSpPr>
          <p:cNvPr id="20" name="Rectangle 8">
            <a:extLst>
              <a:ext uri="{FF2B5EF4-FFF2-40B4-BE49-F238E27FC236}">
                <a16:creationId xmlns:a16="http://schemas.microsoft.com/office/drawing/2014/main" id="{DEBF66ED-F5D3-0C49-AAE1-C72901219D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7778" y="4736332"/>
            <a:ext cx="2831140" cy="29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fr-FR" sz="1200" b="1" dirty="0">
                <a:latin typeface="Calibri" panose="020F0502020204030204" pitchFamily="34" charset="0"/>
                <a:cs typeface="Calibri" panose="020F0502020204030204" pitchFamily="34" charset="0"/>
              </a:rPr>
              <a:t>Soutiens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45ED4C41-52AB-894E-AF55-55F684D6C7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866" y="5100447"/>
            <a:ext cx="817614" cy="36543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01544E6-0F58-CE42-A380-DA7EFD18E72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2911" y="5084496"/>
            <a:ext cx="792890" cy="339856"/>
          </a:xfrm>
          <a:prstGeom prst="rect">
            <a:avLst/>
          </a:prstGeom>
        </p:spPr>
      </p:pic>
      <p:pic>
        <p:nvPicPr>
          <p:cNvPr id="23" name="Image 22" descr="Universite-de-Montpellier.png">
            <a:extLst>
              <a:ext uri="{FF2B5EF4-FFF2-40B4-BE49-F238E27FC236}">
                <a16:creationId xmlns:a16="http://schemas.microsoft.com/office/drawing/2014/main" id="{01277380-604A-EF4B-BBC6-A6897BD2FE5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1426" y="3697262"/>
            <a:ext cx="459657" cy="451818"/>
          </a:xfrm>
          <a:prstGeom prst="rect">
            <a:avLst/>
          </a:prstGeom>
        </p:spPr>
      </p:pic>
      <p:pic>
        <p:nvPicPr>
          <p:cNvPr id="24" name="Image 23" descr="Europe.jpg">
            <a:extLst>
              <a:ext uri="{FF2B5EF4-FFF2-40B4-BE49-F238E27FC236}">
                <a16:creationId xmlns:a16="http://schemas.microsoft.com/office/drawing/2014/main" id="{E5F6DA4F-F17F-8C47-AB0C-DFF0A354848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6002" y="5079359"/>
            <a:ext cx="486911" cy="373964"/>
          </a:xfrm>
          <a:prstGeom prst="rect">
            <a:avLst/>
          </a:prstGeom>
        </p:spPr>
      </p:pic>
      <p:pic>
        <p:nvPicPr>
          <p:cNvPr id="25" name="Image 24" descr="MENRT.png">
            <a:extLst>
              <a:ext uri="{FF2B5EF4-FFF2-40B4-BE49-F238E27FC236}">
                <a16:creationId xmlns:a16="http://schemas.microsoft.com/office/drawing/2014/main" id="{83883981-81CB-9A48-B9FA-E8798E17F17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9587" y="3136400"/>
            <a:ext cx="398654" cy="373964"/>
          </a:xfrm>
          <a:prstGeom prst="rect">
            <a:avLst/>
          </a:prstGeom>
        </p:spPr>
      </p:pic>
      <p:pic>
        <p:nvPicPr>
          <p:cNvPr id="26" name="Image 25" descr="Montpellier-metropole.jpg">
            <a:extLst>
              <a:ext uri="{FF2B5EF4-FFF2-40B4-BE49-F238E27FC236}">
                <a16:creationId xmlns:a16="http://schemas.microsoft.com/office/drawing/2014/main" id="{A6CD043B-FD57-ED4C-A230-10969DCEED8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4528" y="3035642"/>
            <a:ext cx="509411" cy="575480"/>
          </a:xfrm>
          <a:prstGeom prst="rect">
            <a:avLst/>
          </a:prstGeom>
        </p:spPr>
      </p:pic>
      <p:pic>
        <p:nvPicPr>
          <p:cNvPr id="27" name="Image 26" descr="Occitanie.jpg">
            <a:extLst>
              <a:ext uri="{FF2B5EF4-FFF2-40B4-BE49-F238E27FC236}">
                <a16:creationId xmlns:a16="http://schemas.microsoft.com/office/drawing/2014/main" id="{6B09CA87-431F-6C45-9724-DCCE87BD272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3814" y="3123933"/>
            <a:ext cx="373964" cy="373964"/>
          </a:xfrm>
          <a:prstGeom prst="rect">
            <a:avLst/>
          </a:prstGeom>
        </p:spPr>
      </p:pic>
      <p:pic>
        <p:nvPicPr>
          <p:cNvPr id="28" name="Image 27" descr="UPV-couleur.jpg">
            <a:extLst>
              <a:ext uri="{FF2B5EF4-FFF2-40B4-BE49-F238E27FC236}">
                <a16:creationId xmlns:a16="http://schemas.microsoft.com/office/drawing/2014/main" id="{5E39D1F2-0851-DA45-8B3B-3F0D483200C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9268" y="3738466"/>
            <a:ext cx="503819" cy="356943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F8B1182-6D28-8345-B2C9-28CFB610B31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9453" y="5689631"/>
            <a:ext cx="552762" cy="331657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D12B7766-F043-384C-B3D8-88D064B3C77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1685" y="3685881"/>
            <a:ext cx="376950" cy="443926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2BD6575-D34D-864C-BE6A-0E9A2472359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238" y="5626161"/>
            <a:ext cx="381043" cy="381043"/>
          </a:xfrm>
          <a:prstGeom prst="rect">
            <a:avLst/>
          </a:prstGeom>
        </p:spPr>
      </p:pic>
      <p:sp>
        <p:nvSpPr>
          <p:cNvPr id="32" name="Rectangle 8">
            <a:extLst>
              <a:ext uri="{FF2B5EF4-FFF2-40B4-BE49-F238E27FC236}">
                <a16:creationId xmlns:a16="http://schemas.microsoft.com/office/drawing/2014/main" id="{FFB82596-5B50-0141-B846-CD419BC9D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7778" y="2788848"/>
            <a:ext cx="2831140" cy="29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fr-FR" sz="1200" b="1" dirty="0">
                <a:latin typeface="Calibri" panose="020F0502020204030204" pitchFamily="34" charset="0"/>
                <a:cs typeface="Calibri" panose="020F0502020204030204" pitchFamily="34" charset="0"/>
              </a:rPr>
              <a:t>Tutelles</a:t>
            </a:r>
          </a:p>
        </p:txBody>
      </p:sp>
    </p:spTree>
    <p:extLst>
      <p:ext uri="{BB962C8B-B14F-4D97-AF65-F5344CB8AC3E}">
        <p14:creationId xmlns:p14="http://schemas.microsoft.com/office/powerpoint/2010/main" val="349989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E358599-789F-BE40-BCC3-CA0651C5D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419" y="552116"/>
            <a:ext cx="11425237" cy="50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algn="just" defTabSz="342900">
              <a:spcBef>
                <a:spcPct val="0"/>
              </a:spcBef>
              <a:defRPr/>
            </a:pPr>
            <a:r>
              <a:rPr lang="fr-FR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Invariants méthodologiques pour étude clinique sur les INM, 2018 - 2019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2304F4-7B95-8C47-A639-03C28DDA4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3349395"/>
            <a:ext cx="11428320" cy="254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algn="ctr" defTabSz="342900">
              <a:spcBef>
                <a:spcPct val="0"/>
              </a:spcBef>
              <a:defRPr/>
            </a:pPr>
            <a:r>
              <a:rPr lang="fr-FR" sz="1200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Caroline Barry, Soumaya Ben </a:t>
            </a:r>
            <a:r>
              <a:rPr lang="fr-FR" sz="1200" kern="0" dirty="0" err="1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Khedher</a:t>
            </a:r>
            <a:r>
              <a:rPr lang="fr-FR" sz="1200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</a:t>
            </a:r>
            <a:r>
              <a:rPr lang="fr-FR" sz="1200" kern="0" dirty="0" err="1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Balbolia</a:t>
            </a:r>
            <a:r>
              <a:rPr lang="fr-FR" sz="1200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, François Carbonnel, Bruno </a:t>
            </a:r>
            <a:r>
              <a:rPr lang="fr-FR" sz="1200" kern="0" dirty="0" err="1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Falissard</a:t>
            </a:r>
            <a:r>
              <a:rPr lang="fr-FR" sz="1200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, Jacques </a:t>
            </a:r>
            <a:r>
              <a:rPr lang="fr-FR" sz="1200" kern="0" dirty="0" err="1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Kopferschmitt</a:t>
            </a:r>
            <a:r>
              <a:rPr lang="fr-FR" sz="1200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, Grégory Ninot, Julien Nizard, Michel Noguès, François Paille, Lise </a:t>
            </a:r>
            <a:r>
              <a:rPr lang="fr-FR" sz="1200" kern="0" dirty="0" err="1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Rochaix</a:t>
            </a:r>
            <a:endParaRPr lang="fr-FR" sz="1200" kern="0" dirty="0">
              <a:solidFill>
                <a:srgbClr val="000000"/>
              </a:solidFill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8F8516B-BAA4-4548-88AF-137B469052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7480" y="1087448"/>
            <a:ext cx="2340288" cy="217722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15F8F35-923B-EC49-A164-D0219B616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2961" y="1073945"/>
            <a:ext cx="2227535" cy="222753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0B514F3-2767-9243-9866-29B0DE37A9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0008" y="1079938"/>
            <a:ext cx="2786152" cy="22155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4A957D-C2B4-574B-AE02-046E01CF0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576" y="6096137"/>
            <a:ext cx="1659720" cy="254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algn="ctr" defTabSz="342900">
              <a:spcBef>
                <a:spcPct val="0"/>
              </a:spcBef>
              <a:defRPr/>
            </a:pPr>
            <a:r>
              <a:rPr lang="fr-FR" sz="1200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2013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0D435CD-2CC4-CC49-9E57-7237FE5F2E2D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684" y="3994554"/>
            <a:ext cx="1512168" cy="201651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F1C7DE9-9D1F-A84D-A2B4-DFA402603F33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8329" y="4005064"/>
            <a:ext cx="1512168" cy="201651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7BAD38B-99D3-7841-802D-A88D731C833C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576" y="4005064"/>
            <a:ext cx="1512168" cy="20165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BC9B992-85B1-F24E-B852-70189B215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8505" y="6095992"/>
            <a:ext cx="1666623" cy="254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algn="ctr" defTabSz="342900">
              <a:spcBef>
                <a:spcPct val="0"/>
              </a:spcBef>
              <a:defRPr/>
            </a:pPr>
            <a:r>
              <a:rPr lang="fr-FR" sz="1200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2019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9DE5A9-A521-1844-A13D-911676C0F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8329" y="6096137"/>
            <a:ext cx="1674769" cy="254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algn="ctr" defTabSz="342900">
              <a:spcBef>
                <a:spcPct val="0"/>
              </a:spcBef>
              <a:defRPr/>
            </a:pPr>
            <a:r>
              <a:rPr lang="fr-FR" sz="1200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2020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A01A183-DBD9-B246-BEAE-6D9BBF93D26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2717" y="5086336"/>
            <a:ext cx="1754039" cy="97025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035A2CD-7B73-D94C-8FBE-9637B9C19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6280" y="3939150"/>
            <a:ext cx="2663874" cy="50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algn="ctr" defTabSz="342900">
              <a:spcBef>
                <a:spcPct val="0"/>
              </a:spcBef>
              <a:defRPr/>
            </a:pPr>
            <a:r>
              <a:rPr lang="fr-FR" sz="2800" b="1" kern="0" dirty="0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Création en 2021</a:t>
            </a:r>
          </a:p>
        </p:txBody>
      </p:sp>
    </p:spTree>
    <p:extLst>
      <p:ext uri="{BB962C8B-B14F-4D97-AF65-F5344CB8AC3E}">
        <p14:creationId xmlns:p14="http://schemas.microsoft.com/office/powerpoint/2010/main" val="245167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356F56C8-4538-F441-A7E6-4ADDFEC1D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089" y="2856230"/>
            <a:ext cx="6325921" cy="194185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F56E509-8FFC-A742-8817-7C362EF324C5}"/>
              </a:ext>
            </a:extLst>
          </p:cNvPr>
          <p:cNvSpPr/>
          <p:nvPr/>
        </p:nvSpPr>
        <p:spPr>
          <a:xfrm>
            <a:off x="993690" y="2436399"/>
            <a:ext cx="97828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Suivant les recommandations internationales de la recherche dans le domaine de la santé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F59331-A351-C647-9C66-ED5418D0C9B9}"/>
              </a:ext>
            </a:extLst>
          </p:cNvPr>
          <p:cNvSpPr/>
          <p:nvPr/>
        </p:nvSpPr>
        <p:spPr>
          <a:xfrm>
            <a:off x="983432" y="5054406"/>
            <a:ext cx="97828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Intègre, interdisciplinaire, intersectoriel, itératif et participatif</a:t>
            </a:r>
            <a:endParaRPr lang="fr-FR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63CD3E-0CAB-9C41-9B31-1364C2C5007F}"/>
              </a:ext>
            </a:extLst>
          </p:cNvPr>
          <p:cNvSpPr/>
          <p:nvPr/>
        </p:nvSpPr>
        <p:spPr>
          <a:xfrm>
            <a:off x="4801946" y="4602613"/>
            <a:ext cx="46064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F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Moher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i="1" dirty="0">
                <a:latin typeface="Calibri" panose="020F0502020204030204" pitchFamily="34" charset="0"/>
                <a:cs typeface="Calibri" panose="020F0502020204030204" pitchFamily="34" charset="0"/>
              </a:rPr>
              <a:t>et al.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 (2010, </a:t>
            </a:r>
            <a:r>
              <a:rPr lang="fr-FR" sz="1400" i="1" dirty="0">
                <a:latin typeface="Calibri" panose="020F0502020204030204" pitchFamily="34" charset="0"/>
                <a:cs typeface="Calibri" panose="020F0502020204030204" pitchFamily="34" charset="0"/>
              </a:rPr>
              <a:t>PLOS </a:t>
            </a:r>
            <a:r>
              <a:rPr lang="fr-FR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Medicine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3BBEDC-1E5C-8D44-912C-E3B52EAB5B96}"/>
              </a:ext>
            </a:extLst>
          </p:cNvPr>
          <p:cNvSpPr/>
          <p:nvPr/>
        </p:nvSpPr>
        <p:spPr>
          <a:xfrm>
            <a:off x="991455" y="1237982"/>
            <a:ext cx="97828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Spécifique aux INM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51B338-59E9-6A46-AFD5-C872EB7884C8}"/>
              </a:ext>
            </a:extLst>
          </p:cNvPr>
          <p:cNvSpPr/>
          <p:nvPr/>
        </p:nvSpPr>
        <p:spPr>
          <a:xfrm>
            <a:off x="991454" y="1823558"/>
            <a:ext cx="6034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Pointant les invariants méthodologiques et éthiques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A70562-7F42-564E-AF1A-722D5A62F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682" y="552116"/>
            <a:ext cx="8340638" cy="50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algn="just" defTabSz="342900">
              <a:spcBef>
                <a:spcPct val="0"/>
              </a:spcBef>
              <a:defRPr/>
            </a:pPr>
            <a:r>
              <a:rPr lang="fr-FR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Méthode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9719B4-31FA-E346-844A-F5DA3AFB6154}"/>
              </a:ext>
            </a:extLst>
          </p:cNvPr>
          <p:cNvSpPr/>
          <p:nvPr/>
        </p:nvSpPr>
        <p:spPr>
          <a:xfrm>
            <a:off x="1000786" y="5651956"/>
            <a:ext cx="97828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Pilotage par un comité de 22 experts </a:t>
            </a:r>
            <a:endParaRPr lang="fr-FR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890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1E47240-4CF1-6F4F-9124-E1749462D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744" y="1008525"/>
            <a:ext cx="8644656" cy="5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algn="just" defTabSz="342900">
              <a:spcBef>
                <a:spcPct val="0"/>
              </a:spcBef>
              <a:defRPr/>
            </a:pPr>
            <a:r>
              <a:rPr lang="fr-FR" sz="1600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Lancement le 1</a:t>
            </a:r>
            <a:r>
              <a:rPr lang="fr-FR" sz="1600" kern="0" baseline="300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er</a:t>
            </a:r>
            <a:r>
              <a:rPr lang="fr-FR" sz="1600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décembre 2021 lors du colloque de la NPIS au Ministère de la Santé</a:t>
            </a:r>
          </a:p>
          <a:p>
            <a:pPr algn="just" defTabSz="342900">
              <a:spcBef>
                <a:spcPct val="0"/>
              </a:spcBef>
              <a:defRPr/>
            </a:pPr>
            <a:r>
              <a:rPr lang="fr-FR" sz="1600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0DF4C1A-DD42-C74D-A2B8-F1F480035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0" y="1429051"/>
            <a:ext cx="7776864" cy="48430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2BA297-8987-194A-BF4A-DD5B4C3CE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680" y="480703"/>
            <a:ext cx="12241360" cy="50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algn="ctr" defTabSz="342900">
              <a:spcBef>
                <a:spcPct val="0"/>
              </a:spcBef>
              <a:defRPr/>
            </a:pPr>
            <a:r>
              <a:rPr lang="fr-FR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Co-construction du cadre d’évaluation des INM pour le système de santé français</a:t>
            </a:r>
          </a:p>
        </p:txBody>
      </p:sp>
    </p:spTree>
    <p:extLst>
      <p:ext uri="{BB962C8B-B14F-4D97-AF65-F5344CB8AC3E}">
        <p14:creationId xmlns:p14="http://schemas.microsoft.com/office/powerpoint/2010/main" val="3780479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F45603-8B05-844A-91DA-CB589B741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423" y="2392966"/>
            <a:ext cx="9687405" cy="346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algn="just" defTabSz="342900">
              <a:spcBef>
                <a:spcPct val="0"/>
              </a:spcBef>
              <a:defRPr/>
            </a:pPr>
            <a:r>
              <a:rPr lang="fr-FR" kern="0" dirty="0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Etape 4 : Consultation de 12 autorités de santé et 56 sociétés savantes françaises (3 mois)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D7B2B0-0979-1B44-A5B5-A5671BCB9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424" y="1473026"/>
            <a:ext cx="10081120" cy="346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algn="just" defTabSz="342900">
              <a:spcBef>
                <a:spcPct val="0"/>
              </a:spcBef>
              <a:defRPr/>
            </a:pPr>
            <a:r>
              <a:rPr lang="fr-FR" kern="0" dirty="0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Etape 2 : Amélioration des recommandations par 300 personnes vivant en France (3 mois) 	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09CCF9-C564-C247-81C1-BE3AB95E0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424" y="1049927"/>
            <a:ext cx="7808794" cy="346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algn="just" defTabSz="342900">
              <a:spcBef>
                <a:spcPct val="0"/>
              </a:spcBef>
              <a:defRPr/>
            </a:pPr>
            <a:r>
              <a:rPr lang="fr-FR" kern="0" dirty="0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Etape 1 : Élaboration des recommandations par 70 personnes (1 an)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C113AA-D902-7D4B-AC83-85B639C26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424" y="1932996"/>
            <a:ext cx="9758550" cy="346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algn="just" defTabSz="342900">
              <a:spcBef>
                <a:spcPct val="0"/>
              </a:spcBef>
              <a:defRPr/>
            </a:pPr>
            <a:r>
              <a:rPr lang="fr-FR" kern="0" dirty="0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Etape 3 : Vote des recommandations par collège de 503 personnes vivant en France (2 mois) 	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7A3994-E1B2-EF4F-964F-C75C65661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680" y="480703"/>
            <a:ext cx="12241360" cy="50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algn="ctr" defTabSz="342900">
              <a:spcBef>
                <a:spcPct val="0"/>
              </a:spcBef>
              <a:defRPr/>
            </a:pPr>
            <a:r>
              <a:rPr lang="fr-FR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Co-construction du cadre d’évaluation des INM pour le système de santé français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F070D97-8964-C445-9751-8DB4617F1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013" y="2951638"/>
            <a:ext cx="4529059" cy="33288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8E95305-476B-194C-9EEB-ACB50F49C95B}"/>
              </a:ext>
            </a:extLst>
          </p:cNvPr>
          <p:cNvSpPr/>
          <p:nvPr/>
        </p:nvSpPr>
        <p:spPr>
          <a:xfrm>
            <a:off x="6036444" y="5850490"/>
            <a:ext cx="3659956" cy="3996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A332474-8C6F-A344-8928-337DD4395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3" y="2834622"/>
            <a:ext cx="1465745" cy="6077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D21610-0670-0F43-B459-0D1FAB136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72464" y="6103687"/>
            <a:ext cx="1647054" cy="27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Ninot </a:t>
            </a:r>
            <a:r>
              <a:rPr lang="fr-FR" sz="1200" i="1" dirty="0">
                <a:latin typeface="Calibri" panose="020F0502020204030204" pitchFamily="34" charset="0"/>
                <a:cs typeface="Calibri" panose="020F0502020204030204" pitchFamily="34" charset="0"/>
              </a:rPr>
              <a:t>et al. </a:t>
            </a:r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(2023, </a:t>
            </a:r>
            <a:r>
              <a:rPr lang="fr-FR" sz="1200" i="1" dirty="0">
                <a:latin typeface="Calibri" panose="020F0502020204030204" pitchFamily="34" charset="0"/>
                <a:cs typeface="Calibri" panose="020F0502020204030204" pitchFamily="34" charset="0"/>
              </a:rPr>
              <a:t>HAL</a:t>
            </a:r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5EFFC1-D520-9B4F-8C46-DDB57DA1A37E}"/>
              </a:ext>
            </a:extLst>
          </p:cNvPr>
          <p:cNvSpPr/>
          <p:nvPr/>
        </p:nvSpPr>
        <p:spPr>
          <a:xfrm>
            <a:off x="1127880" y="4446767"/>
            <a:ext cx="1162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npimodel.org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C9A3AD6-F516-1641-BE9E-42A0B19B30FC}"/>
              </a:ext>
            </a:extLst>
          </p:cNvPr>
          <p:cNvSpPr txBox="1"/>
          <p:nvPr/>
        </p:nvSpPr>
        <p:spPr>
          <a:xfrm>
            <a:off x="1016037" y="3442370"/>
            <a:ext cx="198361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77 recommandations :</a:t>
            </a:r>
          </a:p>
          <a:p>
            <a:pPr algn="just">
              <a:spcBef>
                <a:spcPts val="600"/>
              </a:spcBef>
            </a:pP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   - </a:t>
            </a:r>
            <a:r>
              <a:rPr lang="fr-FR" sz="1200" b="1" dirty="0">
                <a:latin typeface="Calibri" panose="020F0502020204030204" pitchFamily="34" charset="0"/>
                <a:cs typeface="Calibri" panose="020F0502020204030204" pitchFamily="34" charset="0"/>
              </a:rPr>
              <a:t>14 éthiques</a:t>
            </a:r>
          </a:p>
          <a:p>
            <a:pPr algn="just">
              <a:spcBef>
                <a:spcPts val="600"/>
              </a:spcBef>
            </a:pPr>
            <a:r>
              <a:rPr lang="fr-FR" sz="1200" b="1" dirty="0">
                <a:latin typeface="Calibri" panose="020F0502020204030204" pitchFamily="34" charset="0"/>
                <a:cs typeface="Calibri" panose="020F0502020204030204" pitchFamily="34" charset="0"/>
              </a:rPr>
              <a:t>   - 63 méthodologiques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0B2EAD-17A8-054B-BAC0-2D066F834C3B}"/>
              </a:ext>
            </a:extLst>
          </p:cNvPr>
          <p:cNvSpPr/>
          <p:nvPr/>
        </p:nvSpPr>
        <p:spPr>
          <a:xfrm>
            <a:off x="8400256" y="4659005"/>
            <a:ext cx="1152128" cy="3996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71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E8AF0F7-32A8-0F4D-8589-DFD08C6DA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424" y="1087288"/>
            <a:ext cx="2880320" cy="439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algn="just" defTabSz="342900">
              <a:spcBef>
                <a:spcPct val="0"/>
              </a:spcBef>
              <a:defRPr/>
            </a:pPr>
            <a:r>
              <a:rPr lang="fr-FR" sz="2400" b="1" kern="0" dirty="0">
                <a:solidFill>
                  <a:srgbClr val="FF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28</a:t>
            </a:r>
            <a:r>
              <a:rPr lang="fr-FR" sz="1600" b="1" kern="0" dirty="0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</a:t>
            </a:r>
            <a:r>
              <a:rPr lang="fr-FR" b="1" kern="0" dirty="0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sociétés savantes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A01DAF-0BAD-B942-BC1B-957E95BD4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903" y="552116"/>
            <a:ext cx="8792465" cy="50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algn="just" defTabSz="342900">
              <a:spcBef>
                <a:spcPct val="0"/>
              </a:spcBef>
              <a:defRPr/>
            </a:pPr>
            <a:r>
              <a:rPr lang="fr-FR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Soutiens du NPI Model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6F1C65-E071-5146-9144-1F6182449E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3835" y="1556792"/>
            <a:ext cx="6146302" cy="4809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marL="358775" indent="-358775" algn="just">
              <a:spcAft>
                <a:spcPts val="0"/>
              </a:spcAft>
              <a:buFont typeface="+mj-lt"/>
              <a:buAutoNum type="arabicPeriod"/>
            </a:pPr>
            <a:r>
              <a:rPr lang="fr-FR" sz="1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Association des Chercheurs en Activités Physiques et Sportives (ACAPS)</a:t>
            </a:r>
          </a:p>
          <a:p>
            <a:pPr marL="358775" indent="-358775" algn="just">
              <a:spcAft>
                <a:spcPts val="0"/>
              </a:spcAft>
              <a:buFont typeface="+mj-lt"/>
              <a:buAutoNum type="arabicPeriod"/>
            </a:pPr>
            <a:r>
              <a:rPr lang="fr-FR" sz="1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Association Française d'Urologie (AFU)</a:t>
            </a:r>
          </a:p>
          <a:p>
            <a:pPr marL="358775" indent="-358775" algn="just">
              <a:spcAft>
                <a:spcPts val="0"/>
              </a:spcAft>
              <a:buFont typeface="+mj-lt"/>
              <a:buAutoNum type="arabicPeriod"/>
            </a:pPr>
            <a:r>
              <a:rPr lang="fr-FR" sz="1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Association Française de Psychiatrie Biologique Neuropharmacologie (AFPBN)</a:t>
            </a:r>
          </a:p>
          <a:p>
            <a:pPr marL="358775" indent="-358775" algn="just">
              <a:spcAft>
                <a:spcPts val="0"/>
              </a:spcAft>
              <a:buFont typeface="+mj-lt"/>
              <a:buAutoNum type="arabicPeriod"/>
            </a:pPr>
            <a:r>
              <a:rPr lang="fr-FR" sz="1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Association Francophone des Soins Oncologiques de Support (AFSOS)</a:t>
            </a:r>
          </a:p>
          <a:p>
            <a:pPr marL="358775" indent="-358775" algn="just">
              <a:spcAft>
                <a:spcPts val="0"/>
              </a:spcAft>
              <a:buFont typeface="+mj-lt"/>
              <a:buAutoNum type="arabicPeriod"/>
            </a:pPr>
            <a:r>
              <a:rPr lang="fr-FR" sz="1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Collège National des Généralistes Enseignants (CNGE)</a:t>
            </a:r>
          </a:p>
          <a:p>
            <a:pPr marL="358775" indent="-358775" algn="just">
              <a:spcAft>
                <a:spcPts val="0"/>
              </a:spcAft>
              <a:buFont typeface="+mj-lt"/>
              <a:buAutoNum type="arabicPeriod"/>
            </a:pPr>
            <a:r>
              <a:rPr lang="fr-FR" sz="1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Collège National des Sages-femmes de France (CNSF)</a:t>
            </a:r>
          </a:p>
          <a:p>
            <a:pPr marL="358775" indent="-358775" algn="just">
              <a:spcAft>
                <a:spcPts val="0"/>
              </a:spcAft>
              <a:buFont typeface="+mj-lt"/>
              <a:buAutoNum type="arabicPeriod"/>
            </a:pPr>
            <a:r>
              <a:rPr lang="fr-FR" sz="1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Société d’Éducation Thérapeutique Européenne (SETE)</a:t>
            </a:r>
          </a:p>
          <a:p>
            <a:pPr marL="358775" indent="-358775" algn="just">
              <a:spcAft>
                <a:spcPts val="0"/>
              </a:spcAft>
              <a:buFont typeface="+mj-lt"/>
              <a:buAutoNum type="arabicPeriod"/>
            </a:pPr>
            <a:r>
              <a:rPr lang="fr-FR" sz="1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Société Française d'Accompagnement et de Soins Palliatifs (SFAP)</a:t>
            </a:r>
          </a:p>
          <a:p>
            <a:pPr marL="358775" indent="-358775" algn="just">
              <a:spcAft>
                <a:spcPts val="0"/>
              </a:spcAft>
              <a:buFont typeface="+mj-lt"/>
              <a:buAutoNum type="arabicPeriod"/>
            </a:pPr>
            <a:r>
              <a:rPr lang="fr-FR" sz="1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Société Française d'Alcoologie (SFA)</a:t>
            </a:r>
          </a:p>
          <a:p>
            <a:pPr marL="358775" indent="-358775" algn="just">
              <a:spcAft>
                <a:spcPts val="0"/>
              </a:spcAft>
              <a:buFont typeface="+mj-lt"/>
              <a:buAutoNum type="arabicPeriod"/>
            </a:pPr>
            <a:r>
              <a:rPr lang="fr-FR" sz="1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Société Française d'Allergologie (SFA)</a:t>
            </a:r>
          </a:p>
          <a:p>
            <a:pPr marL="358775" indent="-358775" algn="just">
              <a:spcAft>
                <a:spcPts val="0"/>
              </a:spcAft>
              <a:buFont typeface="+mj-lt"/>
              <a:buAutoNum type="arabicPeriod"/>
            </a:pPr>
            <a:r>
              <a:rPr lang="fr-FR" sz="1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Société Française d'Étude et Traitement de la Douleur (SFETD)</a:t>
            </a:r>
          </a:p>
          <a:p>
            <a:pPr marL="358775" indent="-358775" algn="just">
              <a:spcAft>
                <a:spcPts val="0"/>
              </a:spcAft>
              <a:buFont typeface="+mj-lt"/>
              <a:buAutoNum type="arabicPeriod"/>
            </a:pPr>
            <a:r>
              <a:rPr lang="fr-FR" sz="1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Société Française d’Anesthésie Réanimation (SFAR) </a:t>
            </a:r>
          </a:p>
          <a:p>
            <a:pPr marL="358775" indent="-358775" algn="just">
              <a:spcAft>
                <a:spcPts val="0"/>
              </a:spcAft>
              <a:buFont typeface="+mj-lt"/>
              <a:buAutoNum type="arabicPeriod"/>
            </a:pPr>
            <a:r>
              <a:rPr lang="fr-FR" sz="1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Société Française de Cardiologie (SFC)</a:t>
            </a:r>
          </a:p>
          <a:p>
            <a:pPr marL="358775" indent="-358775" algn="just">
              <a:spcAft>
                <a:spcPts val="0"/>
              </a:spcAft>
              <a:buFont typeface="+mj-lt"/>
              <a:buAutoNum type="arabicPeriod"/>
            </a:pPr>
            <a:r>
              <a:rPr lang="fr-FR" sz="1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Société Française d’Endocrinologie (SFE)</a:t>
            </a:r>
          </a:p>
          <a:p>
            <a:pPr marL="358775" indent="-358775" algn="just">
              <a:spcAft>
                <a:spcPts val="0"/>
              </a:spcAft>
              <a:buFont typeface="+mj-lt"/>
              <a:buAutoNum type="arabicPeriod"/>
            </a:pPr>
            <a:r>
              <a:rPr lang="fr-FR" sz="1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Société Française de Neurologie (SFN)</a:t>
            </a:r>
          </a:p>
          <a:p>
            <a:pPr marL="358775" indent="-358775" algn="just">
              <a:spcAft>
                <a:spcPts val="0"/>
              </a:spcAft>
              <a:buFont typeface="+mj-lt"/>
              <a:buAutoNum type="arabicPeriod"/>
            </a:pPr>
            <a:r>
              <a:rPr lang="fr-FR" sz="1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Société Française de Nutrition (SFN)</a:t>
            </a:r>
          </a:p>
          <a:p>
            <a:pPr marL="358775" indent="-358775" algn="just">
              <a:spcAft>
                <a:spcPts val="0"/>
              </a:spcAft>
              <a:buFont typeface="+mj-lt"/>
              <a:buAutoNum type="arabicPeriod"/>
            </a:pPr>
            <a:r>
              <a:rPr lang="fr-FR" sz="1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Société Française de Pédiatrie (SFP)</a:t>
            </a:r>
          </a:p>
          <a:p>
            <a:pPr marL="358775" indent="-358775" algn="just">
              <a:spcAft>
                <a:spcPts val="0"/>
              </a:spcAft>
              <a:buFont typeface="+mj-lt"/>
              <a:buAutoNum type="arabicPeriod"/>
            </a:pPr>
            <a:r>
              <a:rPr lang="fr-FR" sz="1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Société Française de Physiothérapie (SFP)</a:t>
            </a:r>
          </a:p>
          <a:p>
            <a:pPr marL="358775" indent="-358775" algn="just">
              <a:spcAft>
                <a:spcPts val="0"/>
              </a:spcAft>
              <a:buFont typeface="+mj-lt"/>
              <a:buAutoNum type="arabicPeriod"/>
            </a:pPr>
            <a:r>
              <a:rPr lang="fr-FR" sz="1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Société Française de Psychiatrie de l’Enfant et de l’Adolescent et Disciplines Associées (SFPEADA)</a:t>
            </a:r>
          </a:p>
          <a:p>
            <a:pPr marL="358775" indent="-358775" algn="just">
              <a:spcAft>
                <a:spcPts val="0"/>
              </a:spcAft>
              <a:buFont typeface="+mj-lt"/>
              <a:buAutoNum type="arabicPeriod"/>
            </a:pPr>
            <a:r>
              <a:rPr lang="fr-FR" sz="1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Société Française de Psychologie (SFP)</a:t>
            </a:r>
          </a:p>
          <a:p>
            <a:pPr marL="358775" indent="-358775" algn="just">
              <a:spcAft>
                <a:spcPts val="0"/>
              </a:spcAft>
              <a:buFont typeface="+mj-lt"/>
              <a:buAutoNum type="arabicPeriod"/>
            </a:pPr>
            <a:r>
              <a:rPr lang="fr-FR" sz="1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Société Française de Rhumatologie (SFR)</a:t>
            </a:r>
          </a:p>
          <a:p>
            <a:pPr marL="358775" indent="-358775" algn="just">
              <a:spcAft>
                <a:spcPts val="0"/>
              </a:spcAft>
              <a:buFont typeface="+mj-lt"/>
              <a:buAutoNum type="arabicPeriod"/>
            </a:pPr>
            <a:r>
              <a:rPr lang="fr-FR" sz="1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Société Française et Francophone d'Éthique Médicale (SFFEM)</a:t>
            </a:r>
          </a:p>
          <a:p>
            <a:pPr marL="358775" indent="-358775" algn="just">
              <a:spcAft>
                <a:spcPts val="0"/>
              </a:spcAft>
              <a:buFont typeface="+mj-lt"/>
              <a:buAutoNum type="arabicPeriod"/>
            </a:pPr>
            <a:r>
              <a:rPr lang="fr-FR" sz="1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Société Francophone d'Étude et de Recherche en Orthoptie (SFERO)</a:t>
            </a:r>
          </a:p>
          <a:p>
            <a:pPr marL="358775" indent="-358775" algn="just">
              <a:spcAft>
                <a:spcPts val="0"/>
              </a:spcAft>
              <a:buFont typeface="+mj-lt"/>
              <a:buAutoNum type="arabicPeriod"/>
            </a:pPr>
            <a:r>
              <a:rPr lang="fr-FR" sz="1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Société Francophone de Néphrologie, Dialyse et Transplantation (SFNDT)</a:t>
            </a:r>
          </a:p>
          <a:p>
            <a:pPr marL="358775" indent="-358775" algn="just">
              <a:spcAft>
                <a:spcPts val="0"/>
              </a:spcAft>
              <a:buFont typeface="+mj-lt"/>
              <a:buAutoNum type="arabicPeriod"/>
            </a:pPr>
            <a:r>
              <a:rPr lang="fr-FR" sz="1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Société Francophone de Santé et Environnement (SFSE)</a:t>
            </a:r>
          </a:p>
          <a:p>
            <a:pPr marL="358775" indent="-358775" algn="just">
              <a:spcAft>
                <a:spcPts val="0"/>
              </a:spcAft>
              <a:buFont typeface="+mj-lt"/>
              <a:buAutoNum type="arabicPeriod"/>
            </a:pPr>
            <a:r>
              <a:rPr lang="fr-FR" sz="1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Société Francophone de Nutrition Clinique et Métabolisme (SFNCM)</a:t>
            </a:r>
          </a:p>
          <a:p>
            <a:pPr marL="358775" indent="-358775" algn="just">
              <a:spcAft>
                <a:spcPts val="0"/>
              </a:spcAft>
              <a:buFont typeface="+mj-lt"/>
              <a:buAutoNum type="arabicPeriod"/>
            </a:pPr>
            <a:r>
              <a:rPr lang="fr-FR" sz="1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Société Nationale Française de Gastro-Entérologie (SNFGE)</a:t>
            </a:r>
          </a:p>
          <a:p>
            <a:pPr marL="358775" indent="-358775" algn="just">
              <a:spcAft>
                <a:spcPts val="0"/>
              </a:spcAft>
              <a:buFont typeface="+mj-lt"/>
              <a:buAutoNum type="arabicPeriod"/>
            </a:pPr>
            <a:r>
              <a:rPr lang="fr-FR" sz="1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Société de Pneumologie de Langue Française(SPLF)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0D63209-7299-8040-AED6-BB8139C80D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4152" y="1400448"/>
            <a:ext cx="2309834" cy="32648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8183E47-954F-784E-A810-BBED88F9D7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0542" y="2264544"/>
            <a:ext cx="2289994" cy="32406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3EC9814-3947-1641-898F-FA2D9F2650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025" y="3128639"/>
            <a:ext cx="2247631" cy="318068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8633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B83F8D5-832C-D343-BF39-16AEFA9F3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351" y="552116"/>
            <a:ext cx="8300961" cy="50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algn="just" defTabSz="342900">
              <a:spcBef>
                <a:spcPct val="0"/>
              </a:spcBef>
              <a:defRPr/>
            </a:pPr>
            <a:r>
              <a:rPr lang="fr-FR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Soutiens du NPI Model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6C9028-993F-D143-823B-8A15532E9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595" y="1099248"/>
            <a:ext cx="2193478" cy="50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algn="just" defTabSz="342900">
              <a:spcBef>
                <a:spcPct val="0"/>
              </a:spcBef>
              <a:defRPr/>
            </a:pPr>
            <a:r>
              <a:rPr lang="fr-FR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3</a:t>
            </a:r>
            <a:r>
              <a:rPr lang="fr-FR" sz="1600" b="1" kern="0" dirty="0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</a:t>
            </a:r>
            <a:r>
              <a:rPr lang="fr-FR" b="1" kern="0" dirty="0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autorités de santé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E274D9-588E-864D-879F-E028CC26F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448" y="1581134"/>
            <a:ext cx="4248472" cy="623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marL="228600" indent="-228600" algn="just" defTabSz="342900">
              <a:spcBef>
                <a:spcPct val="0"/>
              </a:spcBef>
              <a:buFont typeface="+mj-lt"/>
              <a:buAutoNum type="arabicPeriod"/>
              <a:defRPr/>
            </a:pPr>
            <a:r>
              <a:rPr lang="fr-FR" sz="1200" kern="0" dirty="0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Centre National des Soins Palliatifs et de la Fin de Vie</a:t>
            </a:r>
          </a:p>
          <a:p>
            <a:pPr marL="228600" indent="-228600" algn="just" defTabSz="342900">
              <a:spcBef>
                <a:spcPct val="0"/>
              </a:spcBef>
              <a:buFont typeface="+mj-lt"/>
              <a:buAutoNum type="arabicPeriod"/>
              <a:defRPr/>
            </a:pPr>
            <a:r>
              <a:rPr lang="fr-FR" sz="1200" kern="0" dirty="0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Institut National du Cancer (</a:t>
            </a:r>
            <a:r>
              <a:rPr lang="fr-FR" sz="1200" kern="0" dirty="0" err="1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INCa</a:t>
            </a:r>
            <a:r>
              <a:rPr lang="fr-FR" sz="1200" kern="0" dirty="0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)</a:t>
            </a:r>
          </a:p>
          <a:p>
            <a:pPr marL="228600" indent="-228600" algn="just" defTabSz="342900">
              <a:spcBef>
                <a:spcPct val="0"/>
              </a:spcBef>
              <a:buFont typeface="+mj-lt"/>
              <a:buAutoNum type="arabicPeriod"/>
              <a:defRPr/>
            </a:pPr>
            <a:r>
              <a:rPr lang="fr-FR" sz="1200" kern="0" dirty="0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National </a:t>
            </a:r>
            <a:r>
              <a:rPr lang="fr-FR" sz="1200" kern="0" dirty="0" err="1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Clinical</a:t>
            </a:r>
            <a:r>
              <a:rPr lang="fr-FR" sz="1200" kern="0" dirty="0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</a:t>
            </a:r>
            <a:r>
              <a:rPr lang="fr-FR" sz="1200" kern="0" dirty="0" err="1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Research</a:t>
            </a:r>
            <a:r>
              <a:rPr lang="fr-FR" sz="1200" kern="0" dirty="0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Infrastructure F-CRIN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2CB75A8-A073-4841-B65C-19E0B51F9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912" y="1688386"/>
            <a:ext cx="3066851" cy="433997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7C0392A-DB95-2E46-B028-62DA9444B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0296" y="1687803"/>
            <a:ext cx="3043834" cy="431466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2378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C88850-3003-B644-8F0E-16BCD3F76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736" y="2829200"/>
            <a:ext cx="8581632" cy="346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algn="just" defTabSz="342900">
              <a:spcBef>
                <a:spcPct val="0"/>
              </a:spcBef>
              <a:defRPr/>
            </a:pPr>
            <a:r>
              <a:rPr lang="fr-FR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Etape 5 : Restitution aux parlementaires, élus et décideurs français au Sénat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2AC7EC-9209-EC4E-A2EA-8C3248DAE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8378" y="5521418"/>
            <a:ext cx="10062238" cy="28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marL="358775" indent="-358775" algn="r">
              <a:spcAft>
                <a:spcPts val="0"/>
              </a:spcAft>
            </a:pPr>
            <a:r>
              <a:rPr lang="fr-FR" sz="1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 octobre 2023 en présence du Président de la Commission des Affaires Sociales, Philippe Mouiller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AC44939-C79D-544D-B7D9-85DB6547D8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0847" y="3361177"/>
            <a:ext cx="2926443" cy="204851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C657D29-423B-8C46-A3C2-A73864B89A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6095" y="3367016"/>
            <a:ext cx="3654121" cy="205544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801F5D1-FAB7-D443-95C2-D4D1C4A35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8248" y="3365751"/>
            <a:ext cx="3659479" cy="20584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C2DD69-5FAE-F44E-BB1A-D76236900A3E}"/>
              </a:ext>
            </a:extLst>
          </p:cNvPr>
          <p:cNvSpPr/>
          <p:nvPr/>
        </p:nvSpPr>
        <p:spPr>
          <a:xfrm>
            <a:off x="10555899" y="5949280"/>
            <a:ext cx="11632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npimodel.org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B28DC2-8DA4-6547-844C-ACEFBA896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736" y="2369230"/>
            <a:ext cx="8581632" cy="346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algn="just" defTabSz="342900">
              <a:spcBef>
                <a:spcPct val="0"/>
              </a:spcBef>
              <a:defRPr/>
            </a:pPr>
            <a:r>
              <a:rPr lang="fr-FR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Etape 4 : Consultation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9BDCFB-FA3C-6445-B20D-F035070354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736" y="1449290"/>
            <a:ext cx="8644656" cy="346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algn="just" defTabSz="342900">
              <a:spcBef>
                <a:spcPct val="0"/>
              </a:spcBef>
              <a:defRPr/>
            </a:pPr>
            <a:r>
              <a:rPr lang="fr-FR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Etape 2 : Amélioration des recommandations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2617D5-F33D-8540-8C43-EDCA395D3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736" y="1035553"/>
            <a:ext cx="6917456" cy="346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algn="just" defTabSz="342900">
              <a:spcBef>
                <a:spcPct val="0"/>
              </a:spcBef>
              <a:defRPr/>
            </a:pPr>
            <a:r>
              <a:rPr lang="fr-FR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Etape 1 : Élaboration préliminaire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E54EAA-8FB9-7742-A845-CFBCB681C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736" y="1909260"/>
            <a:ext cx="8644656" cy="346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algn="just" defTabSz="342900">
              <a:spcBef>
                <a:spcPct val="0"/>
              </a:spcBef>
              <a:defRPr/>
            </a:pPr>
            <a:r>
              <a:rPr lang="fr-FR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Etape 3 : Vote par collège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91DA86-05F1-C840-B63D-54EF1C44E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680" y="480703"/>
            <a:ext cx="12241360" cy="50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algn="ctr" defTabSz="342900">
              <a:spcBef>
                <a:spcPct val="0"/>
              </a:spcBef>
              <a:defRPr/>
            </a:pPr>
            <a:r>
              <a:rPr lang="fr-FR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Co-construction du cadre d’évaluation des INM pour le système de santé français</a:t>
            </a:r>
          </a:p>
        </p:txBody>
      </p:sp>
    </p:spTree>
    <p:extLst>
      <p:ext uri="{BB962C8B-B14F-4D97-AF65-F5344CB8AC3E}">
        <p14:creationId xmlns:p14="http://schemas.microsoft.com/office/powerpoint/2010/main" val="2950820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2">
            <a:extLst>
              <a:ext uri="{FF2B5EF4-FFF2-40B4-BE49-F238E27FC236}">
                <a16:creationId xmlns:a16="http://schemas.microsoft.com/office/drawing/2014/main" id="{14538E16-418D-1743-91AA-F112EEFCF272}"/>
              </a:ext>
            </a:extLst>
          </p:cNvPr>
          <p:cNvSpPr txBox="1">
            <a:spLocks/>
          </p:cNvSpPr>
          <p:nvPr/>
        </p:nvSpPr>
        <p:spPr>
          <a:xfrm>
            <a:off x="551384" y="548680"/>
            <a:ext cx="10657184" cy="4783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Usage 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fréquent</a:t>
            </a:r>
            <a:r>
              <a:rPr 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 des « pratiques complémentaires * »</a:t>
            </a:r>
            <a:endParaRPr lang="fr-FR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D874C1F-B8EA-2043-92B2-4BA2CAC165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408" y="1290619"/>
            <a:ext cx="5193898" cy="3166346"/>
          </a:xfrm>
          <a:prstGeom prst="rect">
            <a:avLst/>
          </a:prstGeom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AE5BB6CD-7368-114B-ADD3-BC5CC5247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5903" y="4149080"/>
            <a:ext cx="2232745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r" fontAlgn="auto"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lang="fr-FR" sz="1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Ninot (2019, </a:t>
            </a:r>
            <a:r>
              <a:rPr lang="fr-FR" sz="1400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Dunod</a:t>
            </a:r>
            <a:r>
              <a:rPr lang="fr-FR" sz="1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FR" sz="1400" kern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1A9666-B543-754E-8075-275A73464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7670" y="3676320"/>
            <a:ext cx="5786961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 je veux mettre toutes les chances de mon côté »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0E8C0A-493A-E44F-AD7E-FDF62081F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7671" y="3244272"/>
            <a:ext cx="5786961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 cela ne peut pas me faire de mal »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214B4E-5114-254A-916A-D24F12782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5260086"/>
            <a:ext cx="9773346" cy="5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85% </a:t>
            </a:r>
            <a:r>
              <a:rPr 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des patients traités pour un cancer en France en utilisent</a:t>
            </a: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F91CA083-E013-2A48-A3E3-EB7CEFD72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8192" y="5856885"/>
            <a:ext cx="6140456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r" fontAlgn="auto"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lang="fr-FR" sz="14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Renet</a:t>
            </a:r>
            <a:r>
              <a:rPr lang="fr-FR" sz="1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 </a:t>
            </a:r>
            <a:r>
              <a:rPr lang="fr-FR" sz="1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(2021, </a:t>
            </a:r>
            <a:r>
              <a:rPr lang="fr-FR" sz="1400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 </a:t>
            </a:r>
            <a:r>
              <a:rPr lang="fr-FR" sz="1400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Pharm</a:t>
            </a:r>
            <a:r>
              <a:rPr lang="fr-FR" sz="1400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</a:t>
            </a:r>
            <a:r>
              <a:rPr lang="fr-FR" sz="1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FR" sz="1400" kern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itle 12">
            <a:extLst>
              <a:ext uri="{FF2B5EF4-FFF2-40B4-BE49-F238E27FC236}">
                <a16:creationId xmlns:a16="http://schemas.microsoft.com/office/drawing/2014/main" id="{5B2579A0-9C38-B541-A70F-77B9EBDEB872}"/>
              </a:ext>
            </a:extLst>
          </p:cNvPr>
          <p:cNvSpPr txBox="1">
            <a:spLocks/>
          </p:cNvSpPr>
          <p:nvPr/>
        </p:nvSpPr>
        <p:spPr>
          <a:xfrm>
            <a:off x="8383548" y="999136"/>
            <a:ext cx="3882363" cy="7736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fr-FR" sz="1400" i="1" dirty="0">
                <a:latin typeface="Calibri" panose="020F0502020204030204" pitchFamily="34" charset="0"/>
                <a:cs typeface="Calibri" panose="020F0502020204030204" pitchFamily="34" charset="0"/>
              </a:rPr>
              <a:t>* Médecines traditionnelles ou intégratives</a:t>
            </a:r>
          </a:p>
          <a:p>
            <a:pPr>
              <a:lnSpc>
                <a:spcPct val="150000"/>
              </a:lnSpc>
            </a:pPr>
            <a:r>
              <a:rPr lang="fr-FR" sz="1400" i="1" dirty="0">
                <a:latin typeface="Calibri" panose="020F0502020204030204" pitchFamily="34" charset="0"/>
                <a:cs typeface="Calibri" panose="020F0502020204030204" pitchFamily="34" charset="0"/>
              </a:rPr>
              <a:t>   Médecines complémentaires ou alternatives</a:t>
            </a:r>
          </a:p>
          <a:p>
            <a:pPr>
              <a:lnSpc>
                <a:spcPct val="150000"/>
              </a:lnSpc>
            </a:pPr>
            <a:r>
              <a:rPr lang="fr-FR" sz="1400" i="1" dirty="0">
                <a:latin typeface="Calibri" panose="020F0502020204030204" pitchFamily="34" charset="0"/>
                <a:cs typeface="Calibri" panose="020F0502020204030204" pitchFamily="34" charset="0"/>
              </a:rPr>
              <a:t>   Remèdes naturels</a:t>
            </a:r>
          </a:p>
          <a:p>
            <a:pPr>
              <a:lnSpc>
                <a:spcPct val="150000"/>
              </a:lnSpc>
            </a:pPr>
            <a:r>
              <a:rPr lang="fr-FR" sz="1400" i="1" dirty="0">
                <a:latin typeface="Calibri" panose="020F0502020204030204" pitchFamily="34" charset="0"/>
                <a:cs typeface="Calibri" panose="020F0502020204030204" pitchFamily="34" charset="0"/>
              </a:rPr>
              <a:t>   Médecines douces</a:t>
            </a:r>
          </a:p>
          <a:p>
            <a:pPr>
              <a:lnSpc>
                <a:spcPct val="150000"/>
              </a:lnSpc>
            </a:pPr>
            <a:r>
              <a:rPr lang="fr-FR" sz="1400" i="1" dirty="0">
                <a:latin typeface="Calibri" panose="020F0502020204030204" pitchFamily="34" charset="0"/>
                <a:cs typeface="Calibri" panose="020F0502020204030204" pitchFamily="34" charset="0"/>
              </a:rPr>
              <a:t>   Soins de support</a:t>
            </a:r>
          </a:p>
          <a:p>
            <a:pPr>
              <a:lnSpc>
                <a:spcPct val="150000"/>
              </a:lnSpc>
            </a:pPr>
            <a:r>
              <a:rPr lang="fr-FR" sz="1400" i="1" dirty="0">
                <a:latin typeface="Calibri" panose="020F0502020204030204" pitchFamily="34" charset="0"/>
                <a:cs typeface="Calibri" panose="020F0502020204030204" pitchFamily="34" charset="0"/>
              </a:rPr>
              <a:t>   Pratiques non conventionnelles de soin</a:t>
            </a:r>
          </a:p>
          <a:p>
            <a:pPr>
              <a:lnSpc>
                <a:spcPct val="150000"/>
              </a:lnSpc>
            </a:pPr>
            <a:r>
              <a:rPr lang="fr-FR" sz="1400" i="1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</p:txBody>
      </p:sp>
      <p:sp>
        <p:nvSpPr>
          <p:cNvPr id="12" name="Rectangle à coins arrondis 11">
            <a:extLst>
              <a:ext uri="{FF2B5EF4-FFF2-40B4-BE49-F238E27FC236}">
                <a16:creationId xmlns:a16="http://schemas.microsoft.com/office/drawing/2014/main" id="{E6E519A4-1459-284C-80EA-26893AF43A72}"/>
              </a:ext>
            </a:extLst>
          </p:cNvPr>
          <p:cNvSpPr/>
          <p:nvPr/>
        </p:nvSpPr>
        <p:spPr>
          <a:xfrm>
            <a:off x="8256240" y="1026987"/>
            <a:ext cx="3672408" cy="1969965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75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FB40B2-C078-0A46-B373-2AF837FB7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728" y="3297737"/>
            <a:ext cx="8581632" cy="346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algn="just" defTabSz="342900">
              <a:spcBef>
                <a:spcPct val="0"/>
              </a:spcBef>
              <a:defRPr/>
            </a:pPr>
            <a:r>
              <a:rPr lang="fr-FR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Etape 6 : Publication et présentation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7DAD50-5FE6-624E-AB49-3601F074B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1937" y="3654247"/>
            <a:ext cx="8286423" cy="1208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marL="358775" indent="-358775" algn="just">
              <a:spcAft>
                <a:spcPts val="0"/>
              </a:spcAft>
            </a:pPr>
            <a:r>
              <a:rPr lang="fr-FR" sz="1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Publication des guides français et anglais, article HAL, soumission BMJ, rédaction livre</a:t>
            </a:r>
          </a:p>
          <a:p>
            <a:pPr marL="358775" indent="-358775" algn="just">
              <a:spcAft>
                <a:spcPts val="0"/>
              </a:spcAft>
            </a:pPr>
            <a:endParaRPr lang="fr-FR" sz="1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58775" indent="-358775" algn="just">
              <a:spcAft>
                <a:spcPts val="0"/>
              </a:spcAft>
            </a:pPr>
            <a:endParaRPr lang="fr-FR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58775" indent="-358775" algn="just">
              <a:spcAft>
                <a:spcPts val="0"/>
              </a:spcAft>
            </a:pPr>
            <a:endParaRPr lang="fr-FR" sz="1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58775" indent="-358775" algn="just">
              <a:spcAft>
                <a:spcPts val="0"/>
              </a:spcAft>
            </a:pPr>
            <a:r>
              <a:rPr lang="fr-FR" sz="1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Présentation aux acteurs français de la santé et de la recherche dans le domaine de la santé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61FFF2-506A-2245-B328-EEDB93FDC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3197" y="5949280"/>
            <a:ext cx="1653546" cy="439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algn="ctr" defTabSz="342900">
              <a:spcBef>
                <a:spcPct val="0"/>
              </a:spcBef>
              <a:defRPr/>
            </a:pPr>
            <a:r>
              <a:rPr lang="fr-FR" sz="1200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HAS</a:t>
            </a:r>
          </a:p>
          <a:p>
            <a:pPr algn="ctr" defTabSz="342900">
              <a:spcBef>
                <a:spcPct val="0"/>
              </a:spcBef>
              <a:defRPr/>
            </a:pPr>
            <a:r>
              <a:rPr lang="fr-FR" sz="1200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7 novembre 2023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EF7748A-F76B-8C4C-8143-5F1DC17557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3197" y="4869161"/>
            <a:ext cx="1653546" cy="100429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79807A-EFED-E84A-8598-74310CEB56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32" r="6969"/>
          <a:stretch/>
        </p:blipFill>
        <p:spPr>
          <a:xfrm>
            <a:off x="1847528" y="3933056"/>
            <a:ext cx="432048" cy="50888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411CDC1-E4CE-014F-B25E-C71386D118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3477" y="4869160"/>
            <a:ext cx="1612880" cy="100429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6239F1-FB3E-8440-B408-8C7532139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805" y="5949280"/>
            <a:ext cx="2090907" cy="439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algn="ctr" defTabSz="342900">
              <a:spcBef>
                <a:spcPct val="0"/>
              </a:spcBef>
              <a:defRPr/>
            </a:pPr>
            <a:r>
              <a:rPr lang="fr-FR" sz="1200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DGS, Ministère de la Santé</a:t>
            </a:r>
          </a:p>
          <a:p>
            <a:pPr algn="ctr" defTabSz="342900">
              <a:spcBef>
                <a:spcPct val="0"/>
              </a:spcBef>
              <a:defRPr/>
            </a:pPr>
            <a:r>
              <a:rPr lang="fr-FR" sz="1200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14 septembre 2023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F51FE4A-4200-5C4D-A899-4A62B87946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4217" y="4869161"/>
            <a:ext cx="1947820" cy="100913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1232673-D96A-1743-B2BA-B4AA08905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0958" y="5949280"/>
            <a:ext cx="1947821" cy="439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algn="ctr" defTabSz="342900">
              <a:spcBef>
                <a:spcPct val="0"/>
              </a:spcBef>
              <a:defRPr/>
            </a:pPr>
            <a:r>
              <a:rPr lang="fr-FR" sz="1200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Assurance Maladie</a:t>
            </a:r>
          </a:p>
          <a:p>
            <a:pPr algn="ctr" defTabSz="342900">
              <a:spcBef>
                <a:spcPct val="0"/>
              </a:spcBef>
              <a:defRPr/>
            </a:pPr>
            <a:r>
              <a:rPr lang="fr-FR" sz="1200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12 décembre 2023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B5AB46-49D3-DE4D-A1B5-D5753D040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2555" y="5949280"/>
            <a:ext cx="1947821" cy="439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algn="ctr" defTabSz="342900">
              <a:spcBef>
                <a:spcPct val="0"/>
              </a:spcBef>
              <a:defRPr/>
            </a:pPr>
            <a:r>
              <a:rPr lang="fr-FR" sz="1200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CNSA</a:t>
            </a:r>
          </a:p>
          <a:p>
            <a:pPr algn="ctr" defTabSz="342900">
              <a:spcBef>
                <a:spcPct val="0"/>
              </a:spcBef>
              <a:defRPr/>
            </a:pPr>
            <a:r>
              <a:rPr lang="fr-FR" sz="1200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18 janvier 2024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37B74C-43C3-8240-872B-F98A6317A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2795" y="5949280"/>
            <a:ext cx="1947821" cy="439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algn="ctr" defTabSz="342900">
              <a:spcBef>
                <a:spcPct val="0"/>
              </a:spcBef>
              <a:defRPr/>
            </a:pPr>
            <a:r>
              <a:rPr lang="fr-FR" sz="1200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Santé Publique France</a:t>
            </a:r>
          </a:p>
          <a:p>
            <a:pPr algn="ctr" defTabSz="342900">
              <a:spcBef>
                <a:spcPct val="0"/>
              </a:spcBef>
              <a:defRPr/>
            </a:pPr>
            <a:r>
              <a:rPr lang="fr-FR" sz="1200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26 janvier 2024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FFDDA28-027C-9945-A02D-F52B6B48DB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7852" y="4869160"/>
            <a:ext cx="2116009" cy="100429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C633380-E87E-3B40-8227-885DF76223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481" y="4869160"/>
            <a:ext cx="1339060" cy="100429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898267F-3DAC-CD43-852D-3046DA4B1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728" y="2825802"/>
            <a:ext cx="8581632" cy="346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algn="just" defTabSz="342900">
              <a:spcBef>
                <a:spcPct val="0"/>
              </a:spcBef>
              <a:defRPr/>
            </a:pPr>
            <a:r>
              <a:rPr lang="fr-FR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Etape 5 : Restitution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B09A57C-E4FE-664B-AD62-9D1B77C58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736" y="2369230"/>
            <a:ext cx="8581632" cy="346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algn="just" defTabSz="342900">
              <a:spcBef>
                <a:spcPct val="0"/>
              </a:spcBef>
              <a:defRPr/>
            </a:pPr>
            <a:r>
              <a:rPr lang="fr-FR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Etape 4 : Consultation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8AB91E-B9F8-6B4F-B0A9-D6E41DA67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736" y="1449290"/>
            <a:ext cx="8644656" cy="346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algn="just" defTabSz="342900">
              <a:spcBef>
                <a:spcPct val="0"/>
              </a:spcBef>
              <a:defRPr/>
            </a:pPr>
            <a:r>
              <a:rPr lang="fr-FR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Etape 2 : Amélioration des recommandations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51F752B-F925-AD40-B5BC-402FAD928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736" y="1035553"/>
            <a:ext cx="6917456" cy="346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algn="just" defTabSz="342900">
              <a:spcBef>
                <a:spcPct val="0"/>
              </a:spcBef>
              <a:defRPr/>
            </a:pPr>
            <a:r>
              <a:rPr lang="fr-FR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Etape 1 : Élaboration préliminaire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9B91C5C-41AA-1641-938C-9EE87AB91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736" y="1909260"/>
            <a:ext cx="8644656" cy="346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algn="just" defTabSz="342900">
              <a:spcBef>
                <a:spcPct val="0"/>
              </a:spcBef>
              <a:defRPr/>
            </a:pPr>
            <a:r>
              <a:rPr lang="fr-FR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Etape 3 : Vote par collège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4339F44-6C99-3D47-A281-D8829B575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680" y="480703"/>
            <a:ext cx="12241360" cy="50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algn="ctr" defTabSz="342900">
              <a:spcBef>
                <a:spcPct val="0"/>
              </a:spcBef>
              <a:defRPr/>
            </a:pPr>
            <a:r>
              <a:rPr lang="fr-FR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Co-construction du cadre d’évaluation des INM pour le système de santé français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9D422C1-AB8D-D445-98B1-497A14F29A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608" y="3933056"/>
            <a:ext cx="453915" cy="50888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1480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261073-D0A8-F84B-806E-798241A220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16" y="1124744"/>
            <a:ext cx="5130857" cy="503378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AD10857-71D6-224F-9130-1FD27DE780A2}"/>
              </a:ext>
            </a:extLst>
          </p:cNvPr>
          <p:cNvSpPr txBox="1"/>
          <p:nvPr/>
        </p:nvSpPr>
        <p:spPr>
          <a:xfrm>
            <a:off x="551384" y="476672"/>
            <a:ext cx="11640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INM : intervention non médicamenteuse, terme de la HAS depuis 2011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B94DBE-AB5A-1B43-84D1-DCF6B994E549}"/>
              </a:ext>
            </a:extLst>
          </p:cNvPr>
          <p:cNvSpPr/>
          <p:nvPr/>
        </p:nvSpPr>
        <p:spPr>
          <a:xfrm>
            <a:off x="929713" y="1061335"/>
            <a:ext cx="1368152" cy="495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5688A27-D9C7-2448-88E7-3877B364F0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62"/>
          <a:stretch/>
        </p:blipFill>
        <p:spPr>
          <a:xfrm>
            <a:off x="7320136" y="1294180"/>
            <a:ext cx="3689214" cy="48643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C09EE2-8998-9A44-A9DF-7908D0BA93C9}"/>
              </a:ext>
            </a:extLst>
          </p:cNvPr>
          <p:cNvSpPr/>
          <p:nvPr/>
        </p:nvSpPr>
        <p:spPr>
          <a:xfrm>
            <a:off x="4860372" y="5373216"/>
            <a:ext cx="1368152" cy="857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FBF8E-4726-6B41-B45E-D97461CABF10}"/>
              </a:ext>
            </a:extLst>
          </p:cNvPr>
          <p:cNvSpPr/>
          <p:nvPr/>
        </p:nvSpPr>
        <p:spPr>
          <a:xfrm>
            <a:off x="4871864" y="5373216"/>
            <a:ext cx="1368152" cy="7047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081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75413AD-9D74-7540-A6B7-5766FDF9D3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448" y="1436055"/>
            <a:ext cx="4968552" cy="48732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A53D30-FDCA-B942-B37F-5AA4D877C5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104" y="2186260"/>
            <a:ext cx="5256584" cy="3724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fr-FR" i="1" kern="0" dirty="0">
                <a:latin typeface="Calibri" panose="020F0502020204030204" pitchFamily="34" charset="0"/>
                <a:cs typeface="Calibri" panose="020F0502020204030204" pitchFamily="34" charset="0"/>
              </a:rPr>
              <a:t>Protocoles de kinésithérapie, thérapies manuelles, méthodes d’ergothérapie, méthodes de psychomotricité, protocoles de sage-femme, protocoles de soin infirmier, méthodes orthophoniques, programmes d’APA, </a:t>
            </a:r>
            <a:r>
              <a:rPr lang="fr-FR" i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hortithérapies</a:t>
            </a:r>
            <a:r>
              <a:rPr lang="fr-FR" i="1" kern="0" dirty="0">
                <a:latin typeface="Calibri" panose="020F0502020204030204" pitchFamily="34" charset="0"/>
                <a:cs typeface="Calibri" panose="020F0502020204030204" pitchFamily="34" charset="0"/>
              </a:rPr>
              <a:t>, zoothérapies, cures thermales…</a:t>
            </a:r>
          </a:p>
          <a:p>
            <a:pPr>
              <a:spcBef>
                <a:spcPts val="600"/>
              </a:spcBef>
              <a:defRPr/>
            </a:pPr>
            <a:endParaRPr lang="fr-FR" i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fr-FR" i="1" kern="0" dirty="0">
                <a:latin typeface="Calibri" panose="020F0502020204030204" pitchFamily="34" charset="0"/>
                <a:cs typeface="Calibri" panose="020F0502020204030204" pitchFamily="34" charset="0"/>
              </a:rPr>
              <a:t>Psychothérapies, hypnothérapies, programmes de prévention santé, programmes d’ETP, musicothérapies, art-thérapies…</a:t>
            </a:r>
          </a:p>
          <a:p>
            <a:pPr>
              <a:spcBef>
                <a:spcPts val="600"/>
              </a:spcBef>
              <a:defRPr/>
            </a:pPr>
            <a:endParaRPr lang="fr-FR" i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fr-FR" i="1" kern="0" dirty="0">
                <a:latin typeface="Calibri" panose="020F0502020204030204" pitchFamily="34" charset="0"/>
                <a:cs typeface="Calibri" panose="020F0502020204030204" pitchFamily="34" charset="0"/>
              </a:rPr>
              <a:t>Régimes diététiques, jeûnes intermittents…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B6804DE-08E9-A547-8844-3BC7D7E85253}"/>
              </a:ext>
            </a:extLst>
          </p:cNvPr>
          <p:cNvSpPr txBox="1"/>
          <p:nvPr/>
        </p:nvSpPr>
        <p:spPr>
          <a:xfrm>
            <a:off x="551384" y="476672"/>
            <a:ext cx="11521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« Protocole de prévention santé ou de soin efficace, personnalisé, non invasif, référencé et encadré par un professionnel qualifié » (NPIS, 2023)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C83AF1-F944-2046-A08C-D2E6C6A961EB}"/>
              </a:ext>
            </a:extLst>
          </p:cNvPr>
          <p:cNvSpPr/>
          <p:nvPr/>
        </p:nvSpPr>
        <p:spPr>
          <a:xfrm>
            <a:off x="1127448" y="1421223"/>
            <a:ext cx="1368152" cy="495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8FA886-F266-1041-8D10-FE2C19807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4072" y="1916832"/>
            <a:ext cx="5256584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fr-FR" b="1" i="1" kern="0" dirty="0">
                <a:latin typeface="Calibri" panose="020F0502020204030204" pitchFamily="34" charset="0"/>
                <a:cs typeface="Calibri" panose="020F0502020204030204" pitchFamily="34" charset="0"/>
              </a:rPr>
              <a:t>Interventions physiques :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8836DB-559D-7144-B538-0BB403AC4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4072" y="5229200"/>
            <a:ext cx="5256584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fr-FR" b="1" i="1" kern="0" dirty="0">
                <a:latin typeface="Calibri" panose="020F0502020204030204" pitchFamily="34" charset="0"/>
                <a:cs typeface="Calibri" panose="020F0502020204030204" pitchFamily="34" charset="0"/>
              </a:rPr>
              <a:t>Interventions nutritionnelles :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F19BAF-1A05-F242-8CE1-ECE4834C8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4072" y="3995130"/>
            <a:ext cx="5256584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fr-FR" b="1" i="1" kern="0" dirty="0">
                <a:latin typeface="Calibri" panose="020F0502020204030204" pitchFamily="34" charset="0"/>
                <a:cs typeface="Calibri" panose="020F0502020204030204" pitchFamily="34" charset="0"/>
              </a:rPr>
              <a:t>Interventions psychosociales :</a:t>
            </a:r>
          </a:p>
        </p:txBody>
      </p:sp>
    </p:spTree>
    <p:extLst>
      <p:ext uri="{BB962C8B-B14F-4D97-AF65-F5344CB8AC3E}">
        <p14:creationId xmlns:p14="http://schemas.microsoft.com/office/powerpoint/2010/main" val="2572978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75413AD-9D74-7540-A6B7-5766FDF9D3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448" y="1436055"/>
            <a:ext cx="4968552" cy="48732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A53D30-FDCA-B942-B37F-5AA4D877C5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104" y="2125094"/>
            <a:ext cx="4896544" cy="404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fr-FR" sz="1600" i="1" kern="0" dirty="0">
                <a:latin typeface="Calibri" panose="020F0502020204030204" pitchFamily="34" charset="0"/>
                <a:cs typeface="Calibri" panose="020F0502020204030204" pitchFamily="34" charset="0"/>
              </a:rPr>
              <a:t>une activité socioculturelle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fr-FR" sz="1600" i="1" kern="0" dirty="0">
                <a:latin typeface="Calibri" panose="020F0502020204030204" pitchFamily="34" charset="0"/>
                <a:cs typeface="Calibri" panose="020F0502020204030204" pitchFamily="34" charset="0"/>
              </a:rPr>
              <a:t>un produit ou un service de consommation courante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fr-FR" sz="1600" i="1" kern="0" dirty="0">
                <a:latin typeface="Calibri" panose="020F0502020204030204" pitchFamily="34" charset="0"/>
                <a:cs typeface="Calibri" panose="020F0502020204030204" pitchFamily="34" charset="0"/>
              </a:rPr>
              <a:t>un arrêt maladie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fr-FR" sz="1600" i="1" kern="0" dirty="0">
                <a:latin typeface="Calibri" panose="020F0502020204030204" pitchFamily="34" charset="0"/>
                <a:cs typeface="Calibri" panose="020F0502020204030204" pitchFamily="34" charset="0"/>
              </a:rPr>
              <a:t>un produit de santé 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fr-FR" sz="1600" i="1" kern="0" dirty="0">
                <a:latin typeface="Calibri" panose="020F0502020204030204" pitchFamily="34" charset="0"/>
                <a:cs typeface="Calibri" panose="020F0502020204030204" pitchFamily="34" charset="0"/>
              </a:rPr>
              <a:t>un dispositif médical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fr-FR" sz="1600" i="1" kern="0" dirty="0">
                <a:latin typeface="Calibri" panose="020F0502020204030204" pitchFamily="34" charset="0"/>
                <a:cs typeface="Calibri" panose="020F0502020204030204" pitchFamily="34" charset="0"/>
              </a:rPr>
              <a:t>une action de promotion de santé publique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fr-FR" sz="1600" i="1" kern="0" dirty="0">
                <a:latin typeface="Calibri" panose="020F0502020204030204" pitchFamily="34" charset="0"/>
                <a:cs typeface="Calibri" panose="020F0502020204030204" pitchFamily="34" charset="0"/>
              </a:rPr>
              <a:t>une mesure de santé publique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fr-FR" sz="1600" i="1" kern="0" dirty="0">
                <a:latin typeface="Calibri" panose="020F0502020204030204" pitchFamily="34" charset="0"/>
                <a:cs typeface="Calibri" panose="020F0502020204030204" pitchFamily="34" charset="0"/>
              </a:rPr>
              <a:t>un règle hygiéno-diététique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fr-FR" sz="1600" i="1" kern="0" dirty="0">
                <a:latin typeface="Calibri" panose="020F0502020204030204" pitchFamily="34" charset="0"/>
                <a:cs typeface="Calibri" panose="020F0502020204030204" pitchFamily="34" charset="0"/>
              </a:rPr>
              <a:t>une discipline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fr-FR" sz="1600" i="1" kern="0" dirty="0">
                <a:latin typeface="Calibri" panose="020F0502020204030204" pitchFamily="34" charset="0"/>
                <a:cs typeface="Calibri" panose="020F0502020204030204" pitchFamily="34" charset="0"/>
              </a:rPr>
              <a:t>une approche de développement personnel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fr-FR" sz="1600" i="1" kern="0" dirty="0">
                <a:latin typeface="Calibri" panose="020F0502020204030204" pitchFamily="34" charset="0"/>
                <a:cs typeface="Calibri" panose="020F0502020204030204" pitchFamily="34" charset="0"/>
              </a:rPr>
              <a:t>une philosophie ou un mode de vie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fr-FR" sz="1600" i="1" kern="0" dirty="0">
                <a:latin typeface="Calibri" panose="020F0502020204030204" pitchFamily="34" charset="0"/>
                <a:cs typeface="Calibri" panose="020F0502020204030204" pitchFamily="34" charset="0"/>
              </a:rPr>
              <a:t>une pratique spirituelle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fr-FR" sz="1600" i="1" kern="0" dirty="0">
                <a:latin typeface="Calibri" panose="020F0502020204030204" pitchFamily="34" charset="0"/>
                <a:cs typeface="Calibri" panose="020F0502020204030204" pitchFamily="34" charset="0"/>
              </a:rPr>
              <a:t>une organisation de prévention ou de soin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fr-FR" sz="1600" i="1" kern="0" dirty="0">
                <a:latin typeface="Calibri" panose="020F0502020204030204" pitchFamily="34" charset="0"/>
                <a:cs typeface="Calibri" panose="020F0502020204030204" pitchFamily="34" charset="0"/>
              </a:rPr>
              <a:t>un aménagement environnemental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B6804DE-08E9-A547-8844-3BC7D7E85253}"/>
              </a:ext>
            </a:extLst>
          </p:cNvPr>
          <p:cNvSpPr txBox="1"/>
          <p:nvPr/>
        </p:nvSpPr>
        <p:spPr>
          <a:xfrm>
            <a:off x="551384" y="476672"/>
            <a:ext cx="11521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« Protocole de prévention santé ou de soin efficace, personnalisé, non invasif, référencé et encadré par un professionnel qualifié » (NPIS, 2023)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C83AF1-F944-2046-A08C-D2E6C6A961EB}"/>
              </a:ext>
            </a:extLst>
          </p:cNvPr>
          <p:cNvSpPr/>
          <p:nvPr/>
        </p:nvSpPr>
        <p:spPr>
          <a:xfrm>
            <a:off x="1127448" y="1421223"/>
            <a:ext cx="1368152" cy="495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8FA886-F266-1041-8D10-FE2C19807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040" y="1804030"/>
            <a:ext cx="5256584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fr-FR" b="1" i="1" kern="0" dirty="0">
                <a:latin typeface="Calibri" panose="020F0502020204030204" pitchFamily="34" charset="0"/>
                <a:cs typeface="Calibri" panose="020F0502020204030204" pitchFamily="34" charset="0"/>
              </a:rPr>
              <a:t>Une INM n’est donc pas : </a:t>
            </a:r>
          </a:p>
        </p:txBody>
      </p:sp>
    </p:spTree>
    <p:extLst>
      <p:ext uri="{BB962C8B-B14F-4D97-AF65-F5344CB8AC3E}">
        <p14:creationId xmlns:p14="http://schemas.microsoft.com/office/powerpoint/2010/main" val="2671121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B5F6CA8-54EA-4A49-9E05-39D8C91DA527}"/>
              </a:ext>
            </a:extLst>
          </p:cNvPr>
          <p:cNvSpPr/>
          <p:nvPr/>
        </p:nvSpPr>
        <p:spPr>
          <a:xfrm>
            <a:off x="7758867" y="2789757"/>
            <a:ext cx="501805" cy="4035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C051441-B716-6E44-81A3-B4A93C8C45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090"/>
          <a:stretch/>
        </p:blipFill>
        <p:spPr>
          <a:xfrm>
            <a:off x="1660703" y="980728"/>
            <a:ext cx="9740142" cy="54327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938D78-CF1D-1341-82C0-5C9DBF533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299" y="476672"/>
            <a:ext cx="11313349" cy="50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algn="just" defTabSz="342900">
              <a:spcBef>
                <a:spcPct val="0"/>
              </a:spcBef>
              <a:defRPr/>
            </a:pPr>
            <a:r>
              <a:rPr lang="fr-FR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En pratique : Labélisation et sécurisation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7EA63B-2C7F-034C-8EEA-E319821EEBDE}"/>
              </a:ext>
            </a:extLst>
          </p:cNvPr>
          <p:cNvSpPr/>
          <p:nvPr/>
        </p:nvSpPr>
        <p:spPr>
          <a:xfrm>
            <a:off x="10001250" y="5949280"/>
            <a:ext cx="1368152" cy="495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8375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B5F6CA8-54EA-4A49-9E05-39D8C91DA527}"/>
              </a:ext>
            </a:extLst>
          </p:cNvPr>
          <p:cNvSpPr/>
          <p:nvPr/>
        </p:nvSpPr>
        <p:spPr>
          <a:xfrm>
            <a:off x="8190915" y="2789757"/>
            <a:ext cx="501805" cy="4035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5851838-03D4-CF43-A71E-ADECA3683486}"/>
              </a:ext>
            </a:extLst>
          </p:cNvPr>
          <p:cNvSpPr/>
          <p:nvPr/>
        </p:nvSpPr>
        <p:spPr>
          <a:xfrm>
            <a:off x="4892250" y="4698710"/>
            <a:ext cx="3659705" cy="4447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3911DAD-2514-1044-A50D-5F5482415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693" y="476672"/>
            <a:ext cx="9916891" cy="59234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E2B8F0-9401-F04A-AD82-2659D16D5CAD}"/>
              </a:ext>
            </a:extLst>
          </p:cNvPr>
          <p:cNvSpPr/>
          <p:nvPr/>
        </p:nvSpPr>
        <p:spPr>
          <a:xfrm>
            <a:off x="9336360" y="5470650"/>
            <a:ext cx="1872208" cy="766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E0618D-7869-8647-8CEA-6FABBD378B7F}"/>
              </a:ext>
            </a:extLst>
          </p:cNvPr>
          <p:cNvSpPr/>
          <p:nvPr/>
        </p:nvSpPr>
        <p:spPr>
          <a:xfrm>
            <a:off x="1559496" y="593961"/>
            <a:ext cx="2919858" cy="766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FB36B9-CD7F-F541-85F0-ACAE41651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299" y="476672"/>
            <a:ext cx="11313349" cy="50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algn="just" defTabSz="342900">
              <a:spcBef>
                <a:spcPct val="0"/>
              </a:spcBef>
              <a:defRPr/>
            </a:pPr>
            <a:r>
              <a:rPr lang="fr-FR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En pratique : Valorisation et consolidation</a:t>
            </a:r>
          </a:p>
        </p:txBody>
      </p:sp>
    </p:spTree>
    <p:extLst>
      <p:ext uri="{BB962C8B-B14F-4D97-AF65-F5344CB8AC3E}">
        <p14:creationId xmlns:p14="http://schemas.microsoft.com/office/powerpoint/2010/main" val="3575285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8058B4-8137-8549-B800-77F302DB4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299" y="476672"/>
            <a:ext cx="11313349" cy="50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algn="just" defTabSz="342900">
              <a:spcBef>
                <a:spcPct val="0"/>
              </a:spcBef>
              <a:defRPr/>
            </a:pPr>
            <a:r>
              <a:rPr lang="fr-FR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En pratique : Formation et qualification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E0C0077-760E-514E-88A0-855A4D5089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034" t="33759" r="27621" b="17751"/>
          <a:stretch/>
        </p:blipFill>
        <p:spPr>
          <a:xfrm>
            <a:off x="4624268" y="1844824"/>
            <a:ext cx="2943463" cy="3471221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1676147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0012D08-43EE-C749-A2D0-DA4AD40CDC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885" y="3053581"/>
            <a:ext cx="3375377" cy="249929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B5F6CA8-54EA-4A49-9E05-39D8C91DA527}"/>
              </a:ext>
            </a:extLst>
          </p:cNvPr>
          <p:cNvSpPr/>
          <p:nvPr/>
        </p:nvSpPr>
        <p:spPr>
          <a:xfrm>
            <a:off x="7758867" y="2650003"/>
            <a:ext cx="501805" cy="4035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0467B29-7EA9-E74D-AFA6-68E18D159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579" y="1124744"/>
            <a:ext cx="5245197" cy="504442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A9C61EE-0D43-354B-A525-69F645BE1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299" y="476672"/>
            <a:ext cx="11673389" cy="50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algn="just" defTabSz="342900">
              <a:spcBef>
                <a:spcPct val="0"/>
              </a:spcBef>
              <a:defRPr/>
            </a:pPr>
            <a:r>
              <a:rPr lang="fr-FR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En pratique : Construction d’une communauté européenne et internationale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DBF18B3-4C26-4646-9D2E-34820B6953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287" y="1129006"/>
            <a:ext cx="2023385" cy="202734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3ABD8E1-FBB9-B14E-87EB-797EC1485F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2695" y="1129457"/>
            <a:ext cx="1520546" cy="152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9624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B5F6CA8-54EA-4A49-9E05-39D8C91DA527}"/>
              </a:ext>
            </a:extLst>
          </p:cNvPr>
          <p:cNvSpPr/>
          <p:nvPr/>
        </p:nvSpPr>
        <p:spPr>
          <a:xfrm>
            <a:off x="7758867" y="2789757"/>
            <a:ext cx="501805" cy="4035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5851838-03D4-CF43-A71E-ADECA3683486}"/>
              </a:ext>
            </a:extLst>
          </p:cNvPr>
          <p:cNvSpPr/>
          <p:nvPr/>
        </p:nvSpPr>
        <p:spPr>
          <a:xfrm>
            <a:off x="4460202" y="4698710"/>
            <a:ext cx="3659705" cy="4447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059722C-AA53-594D-933D-9AD63007C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448" y="1128336"/>
            <a:ext cx="9037103" cy="51089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EFBA5A8-5525-EF45-A6DD-0CCCB229C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299" y="476672"/>
            <a:ext cx="11313349" cy="50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algn="just" defTabSz="342900">
              <a:spcBef>
                <a:spcPct val="0"/>
              </a:spcBef>
              <a:defRPr/>
            </a:pPr>
            <a:r>
              <a:rPr lang="fr-FR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Conclusion : Pratiques occupationnelles vs. INM à fort impact sociétal</a:t>
            </a:r>
          </a:p>
        </p:txBody>
      </p:sp>
    </p:spTree>
    <p:extLst>
      <p:ext uri="{BB962C8B-B14F-4D97-AF65-F5344CB8AC3E}">
        <p14:creationId xmlns:p14="http://schemas.microsoft.com/office/powerpoint/2010/main" val="27459836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8284A63F-DBCA-D24A-9EF7-6EE1D7F1C918}"/>
              </a:ext>
            </a:extLst>
          </p:cNvPr>
          <p:cNvSpPr txBox="1"/>
          <p:nvPr/>
        </p:nvSpPr>
        <p:spPr>
          <a:xfrm>
            <a:off x="-24680" y="476672"/>
            <a:ext cx="78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« Le commencement est la moitié du tout »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E58C845-83D4-6742-BB50-B8B31D00C9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5420" y="1556792"/>
            <a:ext cx="8521220" cy="424847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8AE2D75-5E6D-3F4B-9A37-666ABBD19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24" y="1591754"/>
            <a:ext cx="1899885" cy="10710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84EE68-09AB-A54C-B73F-F9FBD8C81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423" y="2647590"/>
            <a:ext cx="2275411" cy="2293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defTabSz="457200">
              <a:lnSpc>
                <a:spcPct val="150000"/>
              </a:lnSpc>
              <a:spcBef>
                <a:spcPct val="0"/>
              </a:spcBef>
              <a:defRPr/>
            </a:pPr>
            <a:r>
              <a:rPr lang="fr-FR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Pr. Henri </a:t>
            </a:r>
            <a:r>
              <a:rPr lang="fr-FR" sz="2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Pujol</a:t>
            </a:r>
            <a:endParaRPr lang="fr-F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spcBef>
                <a:spcPct val="0"/>
              </a:spcBef>
              <a:defRPr/>
            </a:pPr>
            <a:r>
              <a:rPr lang="fr-FR" sz="1200" i="1" kern="0" dirty="0">
                <a:latin typeface="Calibri" panose="020F0502020204030204" pitchFamily="34" charset="0"/>
                <a:cs typeface="Calibri" panose="020F0502020204030204" pitchFamily="34" charset="0"/>
              </a:rPr>
              <a:t>Chirurgien, cancérologue</a:t>
            </a:r>
          </a:p>
          <a:p>
            <a:pPr defTabSz="457200">
              <a:spcBef>
                <a:spcPct val="0"/>
              </a:spcBef>
              <a:defRPr/>
            </a:pPr>
            <a:endParaRPr lang="fr-FR" sz="800" i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spcBef>
                <a:spcPct val="0"/>
              </a:spcBef>
              <a:defRPr/>
            </a:pPr>
            <a:r>
              <a:rPr lang="fr-FR" sz="1200" i="1" kern="0" dirty="0">
                <a:latin typeface="Calibri" panose="020F0502020204030204" pitchFamily="34" charset="0"/>
                <a:cs typeface="Calibri" panose="020F0502020204030204" pitchFamily="34" charset="0"/>
              </a:rPr>
              <a:t>Professeur à l’Université de Montpellier</a:t>
            </a:r>
          </a:p>
          <a:p>
            <a:pPr defTabSz="457200">
              <a:spcBef>
                <a:spcPct val="0"/>
              </a:spcBef>
              <a:defRPr/>
            </a:pPr>
            <a:endParaRPr lang="fr-FR" sz="800" i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spcBef>
                <a:spcPct val="0"/>
              </a:spcBef>
              <a:defRPr/>
            </a:pPr>
            <a:r>
              <a:rPr lang="fr-FR" sz="1200" i="1" kern="0" dirty="0">
                <a:latin typeface="Calibri" panose="020F0502020204030204" pitchFamily="34" charset="0"/>
                <a:cs typeface="Calibri" panose="020F0502020204030204" pitchFamily="34" charset="0"/>
              </a:rPr>
              <a:t>Initiateur du Plan Cancer</a:t>
            </a:r>
          </a:p>
          <a:p>
            <a:pPr defTabSz="457200">
              <a:spcBef>
                <a:spcPct val="0"/>
              </a:spcBef>
              <a:defRPr/>
            </a:pPr>
            <a:endParaRPr lang="fr-FR" sz="800" i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spcBef>
                <a:spcPct val="0"/>
              </a:spcBef>
              <a:defRPr/>
            </a:pPr>
            <a:r>
              <a:rPr lang="fr-FR" sz="1200" i="1" kern="0" dirty="0">
                <a:latin typeface="Calibri" panose="020F0502020204030204" pitchFamily="34" charset="0"/>
                <a:cs typeface="Calibri" panose="020F0502020204030204" pitchFamily="34" charset="0"/>
              </a:rPr>
              <a:t>Président d’Honneur de La Ligue Nationale contre le Cancer</a:t>
            </a:r>
          </a:p>
          <a:p>
            <a:pPr defTabSz="457200">
              <a:spcBef>
                <a:spcPct val="0"/>
              </a:spcBef>
              <a:defRPr/>
            </a:pPr>
            <a:endParaRPr lang="fr-FR" sz="500" i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spcBef>
                <a:spcPct val="0"/>
              </a:spcBef>
              <a:defRPr/>
            </a:pPr>
            <a:r>
              <a:rPr lang="fr-FR" sz="1200" i="1" kern="0" dirty="0">
                <a:latin typeface="Calibri" panose="020F0502020204030204" pitchFamily="34" charset="0"/>
                <a:cs typeface="Calibri" panose="020F0502020204030204" pitchFamily="34" charset="0"/>
              </a:rPr>
              <a:t>Ex-vice-Président de </a:t>
            </a:r>
            <a:r>
              <a:rPr lang="fr-FR" sz="1200" i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l’INCa</a:t>
            </a:r>
            <a:endParaRPr lang="fr-FR" sz="1200" i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851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2">
            <a:extLst>
              <a:ext uri="{FF2B5EF4-FFF2-40B4-BE49-F238E27FC236}">
                <a16:creationId xmlns:a16="http://schemas.microsoft.com/office/drawing/2014/main" id="{72FB7B0F-92C9-0D47-AF87-B2D2A9E176CC}"/>
              </a:ext>
            </a:extLst>
          </p:cNvPr>
          <p:cNvSpPr txBox="1">
            <a:spLocks/>
          </p:cNvSpPr>
          <p:nvPr/>
        </p:nvSpPr>
        <p:spPr>
          <a:xfrm>
            <a:off x="551384" y="548680"/>
            <a:ext cx="8872525" cy="4783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Usage de 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multiples </a:t>
            </a:r>
            <a:r>
              <a:rPr lang="fr-FR" sz="2800" b="1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« pratiques complémentaires » </a:t>
            </a:r>
            <a:endParaRPr lang="fr-F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1BA7DB-3144-B94F-8922-152062B95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760" y="1196752"/>
            <a:ext cx="7704856" cy="4055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just" defTabSz="457200">
              <a:spcBef>
                <a:spcPts val="300"/>
              </a:spcBef>
              <a:defRPr/>
            </a:pPr>
            <a:r>
              <a:rPr lang="fr-FR" sz="1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Pratiques psychosociales : </a:t>
            </a:r>
            <a:r>
              <a:rPr lang="fr-FR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Hypnose, sophrologie, MBSR, sevrage tabagique, musicothérapie…</a:t>
            </a:r>
          </a:p>
          <a:p>
            <a:pPr algn="just">
              <a:spcBef>
                <a:spcPts val="300"/>
              </a:spcBef>
              <a:defRPr/>
            </a:pPr>
            <a:r>
              <a:rPr lang="fr-FR" sz="1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Pratiques psychocorporelles : </a:t>
            </a:r>
            <a:r>
              <a:rPr lang="fr-FR" sz="16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Hatha</a:t>
            </a:r>
            <a:r>
              <a:rPr lang="fr-FR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 yoga, </a:t>
            </a:r>
            <a:r>
              <a:rPr lang="fr-FR" sz="16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Lyengar</a:t>
            </a:r>
            <a:r>
              <a:rPr lang="fr-FR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 yoga…</a:t>
            </a:r>
          </a:p>
          <a:p>
            <a:pPr algn="just">
              <a:spcBef>
                <a:spcPts val="300"/>
              </a:spcBef>
              <a:defRPr/>
            </a:pPr>
            <a:r>
              <a:rPr lang="fr-FR" sz="1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Activités physiques : </a:t>
            </a:r>
            <a:r>
              <a:rPr lang="fr-FR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Shiatsu, body building, Pilates, Tai Chi…</a:t>
            </a:r>
          </a:p>
          <a:p>
            <a:pPr algn="just" defTabSz="457200">
              <a:spcBef>
                <a:spcPts val="300"/>
              </a:spcBef>
              <a:defRPr/>
            </a:pPr>
            <a:r>
              <a:rPr lang="fr-FR" sz="1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Thérapies manuelles : </a:t>
            </a:r>
            <a:r>
              <a:rPr lang="fr-FR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Acupuncture, acupressing, ostéopathie, réflexologie, auriculothérapie, chiropraxie, guérisseur, coupeur de feu…</a:t>
            </a:r>
          </a:p>
          <a:p>
            <a:pPr algn="just" defTabSz="457200">
              <a:spcBef>
                <a:spcPts val="300"/>
              </a:spcBef>
              <a:defRPr/>
            </a:pPr>
            <a:r>
              <a:rPr lang="fr-FR" sz="1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Stratégies diététiques : </a:t>
            </a:r>
            <a:r>
              <a:rPr lang="fr-FR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Régime Dukan, régime cétogène, jeûne, </a:t>
            </a:r>
            <a:r>
              <a:rPr lang="fr-FR" sz="16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micronutrition</a:t>
            </a:r>
            <a:r>
              <a:rPr lang="fr-FR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algn="just" defTabSz="457200">
              <a:spcBef>
                <a:spcPts val="300"/>
              </a:spcBef>
              <a:defRPr/>
            </a:pPr>
            <a:r>
              <a:rPr lang="fr-FR" sz="1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Phytothérapies : </a:t>
            </a:r>
            <a:r>
              <a:rPr lang="fr-FR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Aloe vera, aromathérapie, belladone, kava, lavande, thé, millepertuis, calendula, valériane, fruits de la passion, camomille, cannelle, chardon-marie, gui, eucalyptus…</a:t>
            </a:r>
          </a:p>
          <a:p>
            <a:pPr algn="just">
              <a:spcBef>
                <a:spcPts val="300"/>
              </a:spcBef>
              <a:defRPr/>
            </a:pPr>
            <a:r>
              <a:rPr lang="fr-FR" sz="1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Compléments alimentaires : </a:t>
            </a:r>
            <a:r>
              <a:rPr lang="fr-FR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Acide alpha-</a:t>
            </a:r>
            <a:r>
              <a:rPr lang="fr-FR" sz="16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linolénique</a:t>
            </a:r>
            <a:r>
              <a:rPr lang="fr-FR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 (oméga 3), acide gamma-</a:t>
            </a:r>
            <a:r>
              <a:rPr lang="fr-FR" sz="16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linolénique</a:t>
            </a:r>
            <a:r>
              <a:rPr lang="fr-FR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 (oméga 6), acides aminés, magnésium, minéraux, vitamine B3, fer, créatine, huile de poisson…</a:t>
            </a:r>
          </a:p>
          <a:p>
            <a:pPr algn="just">
              <a:spcBef>
                <a:spcPts val="300"/>
              </a:spcBef>
              <a:defRPr/>
            </a:pPr>
            <a:r>
              <a:rPr lang="fr-FR" sz="1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Thérapies par les ondes : </a:t>
            </a:r>
            <a:r>
              <a:rPr lang="fr-FR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Chromothérapie, luminothérapie, médicine quantique, électrothérapie, aimant, lithothérapie…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862543-2ACF-E74F-86C7-9607D42A0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104" y="6072909"/>
            <a:ext cx="4896544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r" defTabSz="4572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4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Lognos</a:t>
            </a:r>
            <a:r>
              <a:rPr lang="fr-FR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i="1" kern="0" dirty="0">
                <a:latin typeface="Calibri" panose="020F0502020204030204" pitchFamily="34" charset="0"/>
                <a:cs typeface="Calibri" panose="020F0502020204030204" pitchFamily="34" charset="0"/>
              </a:rPr>
              <a:t>et al.</a:t>
            </a:r>
            <a:r>
              <a:rPr lang="fr-FR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(2019, </a:t>
            </a:r>
            <a:r>
              <a:rPr lang="fr-FR" sz="1400" i="1" kern="0" dirty="0">
                <a:latin typeface="Calibri" panose="020F0502020204030204" pitchFamily="34" charset="0"/>
                <a:cs typeface="Calibri" panose="020F0502020204030204" pitchFamily="34" charset="0"/>
              </a:rPr>
              <a:t>Journal of </a:t>
            </a:r>
            <a:r>
              <a:rPr lang="fr-FR" sz="1400" i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Medical</a:t>
            </a:r>
            <a:r>
              <a:rPr lang="fr-FR" sz="1400" i="1" kern="0" dirty="0">
                <a:latin typeface="Calibri" panose="020F0502020204030204" pitchFamily="34" charset="0"/>
                <a:cs typeface="Calibri" panose="020F0502020204030204" pitchFamily="34" charset="0"/>
              </a:rPr>
              <a:t> Internet </a:t>
            </a:r>
            <a:r>
              <a:rPr lang="fr-FR" sz="1400" i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fr-FR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2B8610-3951-0C47-A2B3-FF99A7A44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3" y="1816887"/>
            <a:ext cx="2448918" cy="1324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defTabSz="457200">
              <a:spcBef>
                <a:spcPct val="0"/>
              </a:spcBef>
              <a:defRPr/>
            </a:pPr>
            <a:r>
              <a:rPr lang="fr-FR" sz="1600" b="1" u="sng" kern="0" dirty="0">
                <a:latin typeface="Calibri" panose="020F0502020204030204" pitchFamily="34" charset="0"/>
                <a:cs typeface="Calibri" panose="020F0502020204030204" pitchFamily="34" charset="0"/>
              </a:rPr>
              <a:t>264 249 </a:t>
            </a:r>
            <a:r>
              <a:rPr lang="fr-FR" sz="1600" b="1" u="sng" kern="0" dirty="0" err="1">
                <a:latin typeface="Calibri" panose="020F0502020204030204" pitchFamily="34" charset="0"/>
                <a:cs typeface="Calibri" panose="020F0502020204030204" pitchFamily="34" charset="0"/>
              </a:rPr>
              <a:t>posts</a:t>
            </a:r>
            <a:r>
              <a:rPr lang="fr-FR" sz="1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analysés </a:t>
            </a:r>
          </a:p>
          <a:p>
            <a:pPr defTabSz="457200">
              <a:spcBef>
                <a:spcPct val="0"/>
              </a:spcBef>
              <a:defRPr/>
            </a:pPr>
            <a:r>
              <a:rPr lang="fr-FR" sz="1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de 4 forums de patientes traitées pour un cancer entre juin 2006 et novembre 2015</a:t>
            </a:r>
          </a:p>
        </p:txBody>
      </p:sp>
      <p:pic>
        <p:nvPicPr>
          <p:cNvPr id="8" name="Image 7" descr="LabEpsylon.png">
            <a:extLst>
              <a:ext uri="{FF2B5EF4-FFF2-40B4-BE49-F238E27FC236}">
                <a16:creationId xmlns:a16="http://schemas.microsoft.com/office/drawing/2014/main" id="{85FFF47C-A888-5E4A-8648-715C416B04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456" y="3224551"/>
            <a:ext cx="492071" cy="5255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505ABB-736F-7B42-B027-423A6D102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2304" y="5486973"/>
            <a:ext cx="3168352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2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13 084 termes !</a:t>
            </a:r>
          </a:p>
        </p:txBody>
      </p:sp>
      <p:sp>
        <p:nvSpPr>
          <p:cNvPr id="10" name="Rectangle à coins arrondis 9">
            <a:extLst>
              <a:ext uri="{FF2B5EF4-FFF2-40B4-BE49-F238E27FC236}">
                <a16:creationId xmlns:a16="http://schemas.microsoft.com/office/drawing/2014/main" id="{A609D247-48E6-4F44-8C8A-B7980B4B2A89}"/>
              </a:ext>
            </a:extLst>
          </p:cNvPr>
          <p:cNvSpPr/>
          <p:nvPr/>
        </p:nvSpPr>
        <p:spPr>
          <a:xfrm>
            <a:off x="3503712" y="1124744"/>
            <a:ext cx="8424936" cy="4176464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25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8284A63F-DBCA-D24A-9EF7-6EE1D7F1C918}"/>
              </a:ext>
            </a:extLst>
          </p:cNvPr>
          <p:cNvSpPr txBox="1"/>
          <p:nvPr/>
        </p:nvSpPr>
        <p:spPr>
          <a:xfrm>
            <a:off x="695400" y="476672"/>
            <a:ext cx="10873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Tous mes remerciements à Michel Noguès, vice-président de la NPIS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605C8A-6FA0-0941-91CE-68DB8349D5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3205" y="1196752"/>
            <a:ext cx="6025590" cy="509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00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2">
            <a:extLst>
              <a:ext uri="{FF2B5EF4-FFF2-40B4-BE49-F238E27FC236}">
                <a16:creationId xmlns:a16="http://schemas.microsoft.com/office/drawing/2014/main" id="{10EB794D-9F29-BA44-91CB-1AAFB3708EBC}"/>
              </a:ext>
            </a:extLst>
          </p:cNvPr>
          <p:cNvSpPr txBox="1">
            <a:spLocks/>
          </p:cNvSpPr>
          <p:nvPr/>
        </p:nvSpPr>
        <p:spPr>
          <a:xfrm>
            <a:off x="551384" y="548680"/>
            <a:ext cx="11640616" cy="4783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Usage 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méconnu</a:t>
            </a:r>
            <a:r>
              <a:rPr 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 des professionnels de santé, encouragé par divers acteurs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CF6ECB-CEC0-3341-B0F2-1E6A54846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112" y="6072909"/>
            <a:ext cx="4896544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r" defTabSz="4572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Ninot (2020, </a:t>
            </a:r>
            <a:r>
              <a:rPr lang="fr-FR" sz="1400" i="1" kern="0" dirty="0">
                <a:latin typeface="Calibri" panose="020F0502020204030204" pitchFamily="34" charset="0"/>
                <a:cs typeface="Calibri" panose="020F0502020204030204" pitchFamily="34" charset="0"/>
              </a:rPr>
              <a:t>Springer</a:t>
            </a:r>
            <a:r>
              <a:rPr lang="fr-FR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0FD38B-F019-6041-B4AA-21F602BE0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5760" y="5517232"/>
            <a:ext cx="8610880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fr-FR" sz="2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Omerta due à un sentiment d’être écouté et compris, ailleurs…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73E4870-5D2B-AA4B-A7F2-B2C21A0F66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2264" y="1623154"/>
            <a:ext cx="1938089" cy="111846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B828056-ADE0-4C44-9F95-82A1C0F2F4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59903" y="3586476"/>
            <a:ext cx="1872208" cy="13178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D52FDCD-6A23-BB40-930B-B192ABA0C3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079" y="3586476"/>
            <a:ext cx="2141761" cy="139384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C4E7937-4BFD-FB41-A7BD-E09CB0C770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292" y="1628304"/>
            <a:ext cx="2133548" cy="176652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E75BD02-B232-1D40-B3CF-873D5A24D2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3790" y="3594317"/>
            <a:ext cx="1028848" cy="157495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5B61741-E2C7-4945-A2FC-B48FDCEFF08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601" y="1628305"/>
            <a:ext cx="1672505" cy="14592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447807C-86E7-6949-8EC1-06974CE99D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1655" y="1628304"/>
            <a:ext cx="1502377" cy="1340080"/>
          </a:xfrm>
          <a:prstGeom prst="rect">
            <a:avLst/>
          </a:prstGeom>
        </p:spPr>
      </p:pic>
      <p:sp>
        <p:nvSpPr>
          <p:cNvPr id="14" name="Title 12">
            <a:extLst>
              <a:ext uri="{FF2B5EF4-FFF2-40B4-BE49-F238E27FC236}">
                <a16:creationId xmlns:a16="http://schemas.microsoft.com/office/drawing/2014/main" id="{FB751BE6-ECD3-7747-A3CD-1768ADCE87DF}"/>
              </a:ext>
            </a:extLst>
          </p:cNvPr>
          <p:cNvSpPr txBox="1">
            <a:spLocks/>
          </p:cNvSpPr>
          <p:nvPr/>
        </p:nvSpPr>
        <p:spPr>
          <a:xfrm>
            <a:off x="407126" y="1193691"/>
            <a:ext cx="1872450" cy="1702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Praticiens CSP</a:t>
            </a:r>
          </a:p>
        </p:txBody>
      </p:sp>
      <p:sp>
        <p:nvSpPr>
          <p:cNvPr id="15" name="Title 12">
            <a:extLst>
              <a:ext uri="{FF2B5EF4-FFF2-40B4-BE49-F238E27FC236}">
                <a16:creationId xmlns:a16="http://schemas.microsoft.com/office/drawing/2014/main" id="{B44A6B09-7ADC-EB4A-9C8A-A7B754DC48A7}"/>
              </a:ext>
            </a:extLst>
          </p:cNvPr>
          <p:cNvSpPr txBox="1">
            <a:spLocks/>
          </p:cNvSpPr>
          <p:nvPr/>
        </p:nvSpPr>
        <p:spPr>
          <a:xfrm>
            <a:off x="4939169" y="1195031"/>
            <a:ext cx="1444863" cy="24237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Influenceurs</a:t>
            </a:r>
          </a:p>
        </p:txBody>
      </p:sp>
      <p:sp>
        <p:nvSpPr>
          <p:cNvPr id="16" name="Title 12">
            <a:extLst>
              <a:ext uri="{FF2B5EF4-FFF2-40B4-BE49-F238E27FC236}">
                <a16:creationId xmlns:a16="http://schemas.microsoft.com/office/drawing/2014/main" id="{A0A16AF5-2503-2940-9D4C-66CAF68D0426}"/>
              </a:ext>
            </a:extLst>
          </p:cNvPr>
          <p:cNvSpPr txBox="1">
            <a:spLocks/>
          </p:cNvSpPr>
          <p:nvPr/>
        </p:nvSpPr>
        <p:spPr>
          <a:xfrm>
            <a:off x="8472264" y="1191719"/>
            <a:ext cx="1566321" cy="18323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Plateformes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70539FC-F5C7-9D4A-A923-DA52767196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496" y="3591285"/>
            <a:ext cx="1187387" cy="173594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itle 12">
            <a:extLst>
              <a:ext uri="{FF2B5EF4-FFF2-40B4-BE49-F238E27FC236}">
                <a16:creationId xmlns:a16="http://schemas.microsoft.com/office/drawing/2014/main" id="{A36EBE73-C84C-2843-ABE0-FA5F8ABB8B8E}"/>
              </a:ext>
            </a:extLst>
          </p:cNvPr>
          <p:cNvSpPr txBox="1">
            <a:spLocks/>
          </p:cNvSpPr>
          <p:nvPr/>
        </p:nvSpPr>
        <p:spPr>
          <a:xfrm>
            <a:off x="2436711" y="1196752"/>
            <a:ext cx="2186789" cy="2174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Praticiens hors CSP</a:t>
            </a:r>
          </a:p>
        </p:txBody>
      </p:sp>
      <p:sp>
        <p:nvSpPr>
          <p:cNvPr id="19" name="Title 12">
            <a:extLst>
              <a:ext uri="{FF2B5EF4-FFF2-40B4-BE49-F238E27FC236}">
                <a16:creationId xmlns:a16="http://schemas.microsoft.com/office/drawing/2014/main" id="{91997E95-A7BE-F346-8604-5D4C0E8E87B8}"/>
              </a:ext>
            </a:extLst>
          </p:cNvPr>
          <p:cNvSpPr txBox="1">
            <a:spLocks/>
          </p:cNvSpPr>
          <p:nvPr/>
        </p:nvSpPr>
        <p:spPr>
          <a:xfrm>
            <a:off x="6542847" y="1194314"/>
            <a:ext cx="1445680" cy="2223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Web + Apps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E0686FB4-6730-0345-ACCC-313468E3AB84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5057276" y="3591285"/>
            <a:ext cx="1272298" cy="14196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itle 12">
            <a:extLst>
              <a:ext uri="{FF2B5EF4-FFF2-40B4-BE49-F238E27FC236}">
                <a16:creationId xmlns:a16="http://schemas.microsoft.com/office/drawing/2014/main" id="{490F76F5-7D0A-FD4D-848A-F714B10ED740}"/>
              </a:ext>
            </a:extLst>
          </p:cNvPr>
          <p:cNvSpPr txBox="1">
            <a:spLocks/>
          </p:cNvSpPr>
          <p:nvPr/>
        </p:nvSpPr>
        <p:spPr>
          <a:xfrm>
            <a:off x="10560497" y="1191719"/>
            <a:ext cx="1422613" cy="18323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Centres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5BF014-DB77-2643-8B69-6E7843FFD0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2405" y="3836990"/>
            <a:ext cx="1298251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defTabSz="4572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b="1" kern="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408ECB55-89EF-094C-9D65-4604CF79EC5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02406" y="1624364"/>
            <a:ext cx="1226243" cy="1325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69EF841-803F-9342-88A6-4962974EE9D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693" y="1623620"/>
            <a:ext cx="1399523" cy="111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6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18" grpId="0"/>
      <p:bldP spid="19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2">
            <a:extLst>
              <a:ext uri="{FF2B5EF4-FFF2-40B4-BE49-F238E27FC236}">
                <a16:creationId xmlns:a16="http://schemas.microsoft.com/office/drawing/2014/main" id="{648E768F-4BB3-6946-BDE3-468B2DDD11D5}"/>
              </a:ext>
            </a:extLst>
          </p:cNvPr>
          <p:cNvSpPr txBox="1">
            <a:spLocks/>
          </p:cNvSpPr>
          <p:nvPr/>
        </p:nvSpPr>
        <p:spPr>
          <a:xfrm>
            <a:off x="551384" y="548680"/>
            <a:ext cx="10945216" cy="4783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Usage 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recommandé </a:t>
            </a:r>
            <a:r>
              <a:rPr 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par des praticiens hors du Code de Santé Publique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F59C8A-DA37-D341-BB3D-4770A22AE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112" y="6000901"/>
            <a:ext cx="4896544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r" defTabSz="4572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Ninot (2020, </a:t>
            </a:r>
            <a:r>
              <a:rPr lang="fr-FR" sz="1400" i="1" kern="0" dirty="0">
                <a:latin typeface="Calibri" panose="020F0502020204030204" pitchFamily="34" charset="0"/>
                <a:cs typeface="Calibri" panose="020F0502020204030204" pitchFamily="34" charset="0"/>
              </a:rPr>
              <a:t>Springer</a:t>
            </a:r>
            <a:r>
              <a:rPr lang="fr-FR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F01FB6-7F31-8C4B-9EAB-08BDF0F8A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768" y="5301208"/>
            <a:ext cx="8610880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fr-FR" sz="2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230 noms de « métier » !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773B4E-1E00-2843-A223-84B6A9D2C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539" y="1298890"/>
            <a:ext cx="3469285" cy="378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Accompagnateur médico-social</a:t>
            </a:r>
          </a:p>
          <a:p>
            <a:pPr algn="just">
              <a:spcBef>
                <a:spcPct val="0"/>
              </a:spcBef>
              <a:defRPr/>
            </a:pP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Agent thermal</a:t>
            </a:r>
          </a:p>
          <a:p>
            <a:pPr algn="just">
              <a:spcBef>
                <a:spcPct val="0"/>
              </a:spcBef>
              <a:defRPr/>
            </a:pPr>
            <a:r>
              <a:rPr lang="fr-FR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Apithérapeute</a:t>
            </a: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>
              <a:spcBef>
                <a:spcPct val="0"/>
              </a:spcBef>
              <a:defRPr/>
            </a:pP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Argilo-thérapeute</a:t>
            </a:r>
          </a:p>
          <a:p>
            <a:pPr algn="just">
              <a:spcBef>
                <a:spcPct val="0"/>
              </a:spcBef>
              <a:defRPr/>
            </a:pPr>
            <a:r>
              <a:rPr lang="fr-FR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Aromathérapeute</a:t>
            </a:r>
            <a:endParaRPr lang="fr-FR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Art thérapeute</a:t>
            </a:r>
          </a:p>
          <a:p>
            <a:pPr algn="just">
              <a:spcBef>
                <a:spcPct val="0"/>
              </a:spcBef>
              <a:defRPr/>
            </a:pPr>
            <a:r>
              <a:rPr lang="fr-FR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Auriculo-thérapeute</a:t>
            </a: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>
              <a:spcBef>
                <a:spcPct val="0"/>
              </a:spcBef>
              <a:defRPr/>
            </a:pPr>
            <a:r>
              <a:rPr lang="fr-FR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Balneothérapeute</a:t>
            </a: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>
              <a:spcBef>
                <a:spcPct val="0"/>
              </a:spcBef>
              <a:defRPr/>
            </a:pPr>
            <a:r>
              <a:rPr lang="fr-FR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Bioénergéticien</a:t>
            </a:r>
            <a:endParaRPr lang="fr-FR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Chiropracteur</a:t>
            </a:r>
          </a:p>
          <a:p>
            <a:pPr algn="just">
              <a:spcBef>
                <a:spcPct val="0"/>
              </a:spcBef>
              <a:defRPr/>
            </a:pPr>
            <a:r>
              <a:rPr lang="fr-FR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Chromothérapeute</a:t>
            </a:r>
            <a:endParaRPr lang="fr-FR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Coupeur/barreur de feu</a:t>
            </a:r>
          </a:p>
          <a:p>
            <a:pPr algn="just">
              <a:spcBef>
                <a:spcPct val="0"/>
              </a:spcBef>
              <a:defRPr/>
            </a:pP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Enseignant en APA</a:t>
            </a:r>
          </a:p>
          <a:p>
            <a:pPr algn="just">
              <a:spcBef>
                <a:spcPct val="0"/>
              </a:spcBef>
              <a:defRPr/>
            </a:pPr>
            <a:r>
              <a:rPr lang="fr-FR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Equithérapeute</a:t>
            </a:r>
            <a:endParaRPr lang="fr-FR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Ergonome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89C254-F937-8741-977A-9D6A39A00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393" y="1298890"/>
            <a:ext cx="3014847" cy="378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fr-FR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Fasciatherapeute</a:t>
            </a:r>
            <a:endParaRPr lang="fr-FR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fr-FR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Graphothérapeute</a:t>
            </a:r>
            <a:endParaRPr lang="fr-FR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Guérisseur</a:t>
            </a:r>
          </a:p>
          <a:p>
            <a:pPr algn="just">
              <a:spcBef>
                <a:spcPct val="0"/>
              </a:spcBef>
              <a:defRPr/>
            </a:pPr>
            <a:r>
              <a:rPr lang="fr-FR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Hortithérapeute</a:t>
            </a:r>
            <a:endParaRPr lang="fr-FR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fr-FR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Hypnotherapeute</a:t>
            </a:r>
            <a:endParaRPr lang="fr-FR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Iridologue</a:t>
            </a:r>
          </a:p>
          <a:p>
            <a:pPr algn="just">
              <a:spcBef>
                <a:spcPct val="0"/>
              </a:spcBef>
              <a:defRPr/>
            </a:pP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Kinésiologue</a:t>
            </a:r>
          </a:p>
          <a:p>
            <a:pPr algn="just">
              <a:spcBef>
                <a:spcPct val="0"/>
              </a:spcBef>
              <a:defRPr/>
            </a:pP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Magnétiseur</a:t>
            </a:r>
          </a:p>
          <a:p>
            <a:pPr algn="just">
              <a:spcBef>
                <a:spcPct val="0"/>
              </a:spcBef>
              <a:defRPr/>
            </a:pPr>
            <a:r>
              <a:rPr lang="fr-FR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Manupuncteur</a:t>
            </a:r>
            <a:endParaRPr lang="fr-FR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fr-FR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Microkinésitherapeute</a:t>
            </a: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>
              <a:spcBef>
                <a:spcPct val="0"/>
              </a:spcBef>
              <a:defRPr/>
            </a:pP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Musicothérapeute</a:t>
            </a:r>
          </a:p>
          <a:p>
            <a:pPr algn="just">
              <a:spcBef>
                <a:spcPct val="0"/>
              </a:spcBef>
              <a:defRPr/>
            </a:pP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Naturopathe</a:t>
            </a:r>
          </a:p>
          <a:p>
            <a:pPr algn="just">
              <a:spcBef>
                <a:spcPct val="0"/>
              </a:spcBef>
              <a:defRPr/>
            </a:pPr>
            <a:r>
              <a:rPr lang="fr-FR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Nutrithérapeute</a:t>
            </a:r>
            <a:endParaRPr lang="fr-FR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fr-FR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Ondobiologue</a:t>
            </a:r>
            <a:endParaRPr lang="fr-FR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Ostéopathe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46F14F-B04F-CE48-A65B-1EC9F6334A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0336" y="1298890"/>
            <a:ext cx="3361478" cy="378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Patient expert</a:t>
            </a:r>
          </a:p>
          <a:p>
            <a:pPr algn="just">
              <a:spcBef>
                <a:spcPct val="0"/>
              </a:spcBef>
              <a:defRPr/>
            </a:pPr>
            <a:r>
              <a:rPr lang="fr-FR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Philothérapeute</a:t>
            </a: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>
              <a:spcBef>
                <a:spcPct val="0"/>
              </a:spcBef>
              <a:defRPr/>
            </a:pP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Physiothérapeute</a:t>
            </a:r>
          </a:p>
          <a:p>
            <a:pPr algn="just">
              <a:spcBef>
                <a:spcPct val="0"/>
              </a:spcBef>
              <a:defRPr/>
            </a:pP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Phytothérapeute</a:t>
            </a:r>
          </a:p>
          <a:p>
            <a:pPr algn="just">
              <a:spcBef>
                <a:spcPct val="0"/>
              </a:spcBef>
              <a:defRPr/>
            </a:pP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Praticien bien-être</a:t>
            </a:r>
          </a:p>
          <a:p>
            <a:pPr algn="just">
              <a:spcBef>
                <a:spcPct val="0"/>
              </a:spcBef>
              <a:defRPr/>
            </a:pP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Psychanalyste</a:t>
            </a:r>
          </a:p>
          <a:p>
            <a:pPr algn="just">
              <a:spcBef>
                <a:spcPct val="0"/>
              </a:spcBef>
              <a:defRPr/>
            </a:pP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Psychosomaticien</a:t>
            </a:r>
          </a:p>
          <a:p>
            <a:pPr algn="just">
              <a:spcBef>
                <a:spcPct val="0"/>
              </a:spcBef>
              <a:defRPr/>
            </a:pP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Psychologue</a:t>
            </a:r>
          </a:p>
          <a:p>
            <a:pPr algn="just">
              <a:spcBef>
                <a:spcPct val="0"/>
              </a:spcBef>
              <a:defRPr/>
            </a:pP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Rebouteux</a:t>
            </a:r>
          </a:p>
          <a:p>
            <a:pPr algn="just">
              <a:spcBef>
                <a:spcPct val="0"/>
              </a:spcBef>
              <a:defRPr/>
            </a:pPr>
            <a:r>
              <a:rPr lang="fr-FR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Réflexothérapeute</a:t>
            </a:r>
            <a:endParaRPr lang="fr-FR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Sexologue</a:t>
            </a:r>
          </a:p>
          <a:p>
            <a:pPr algn="just">
              <a:spcBef>
                <a:spcPct val="0"/>
              </a:spcBef>
              <a:defRPr/>
            </a:pP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Socio-esthéticien</a:t>
            </a:r>
          </a:p>
          <a:p>
            <a:pPr algn="just">
              <a:spcBef>
                <a:spcPct val="0"/>
              </a:spcBef>
              <a:defRPr/>
            </a:pP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Sophrologue</a:t>
            </a:r>
          </a:p>
          <a:p>
            <a:pPr algn="just">
              <a:spcBef>
                <a:spcPct val="0"/>
              </a:spcBef>
              <a:defRPr/>
            </a:pPr>
            <a:r>
              <a:rPr lang="fr-FR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Sylvothérapeute</a:t>
            </a:r>
            <a:endParaRPr lang="fr-FR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Thérapeute holistique…</a:t>
            </a:r>
          </a:p>
        </p:txBody>
      </p:sp>
    </p:spTree>
    <p:extLst>
      <p:ext uri="{BB962C8B-B14F-4D97-AF65-F5344CB8AC3E}">
        <p14:creationId xmlns:p14="http://schemas.microsoft.com/office/powerpoint/2010/main" val="350211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2">
            <a:extLst>
              <a:ext uri="{FF2B5EF4-FFF2-40B4-BE49-F238E27FC236}">
                <a16:creationId xmlns:a16="http://schemas.microsoft.com/office/drawing/2014/main" id="{6B42B4DE-C49B-454F-AC36-985A1BD94502}"/>
              </a:ext>
            </a:extLst>
          </p:cNvPr>
          <p:cNvSpPr txBox="1">
            <a:spLocks/>
          </p:cNvSpPr>
          <p:nvPr/>
        </p:nvSpPr>
        <p:spPr>
          <a:xfrm>
            <a:off x="568232" y="548680"/>
            <a:ext cx="10496320" cy="4783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Usage 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nourri d’espoirs</a:t>
            </a:r>
            <a:r>
              <a:rPr 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 de travaux préliminaires ou de traditions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12858A-B72A-244F-8F7B-5A9014232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2064" y="3823445"/>
            <a:ext cx="4896544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r" defTabSz="4572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Kaiser (2021, </a:t>
            </a:r>
            <a:r>
              <a:rPr lang="fr-FR" sz="1400" i="1" kern="0" dirty="0">
                <a:latin typeface="Calibri" panose="020F0502020204030204" pitchFamily="34" charset="0"/>
                <a:cs typeface="Calibri" panose="020F0502020204030204" pitchFamily="34" charset="0"/>
              </a:rPr>
              <a:t>Science Magazine</a:t>
            </a:r>
            <a:r>
              <a:rPr lang="fr-FR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03FF721-BD18-784C-B43E-E3FD2D072F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44" y="1420301"/>
            <a:ext cx="1728192" cy="236392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9F27C70-9D05-FE43-94B6-13A1D691B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911" y="1471973"/>
            <a:ext cx="3618168" cy="23514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487CBE-74A0-E645-8B4D-DDBE0D225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086" y="1026987"/>
            <a:ext cx="3530598" cy="339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defTabSz="4572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Recherche mécanistique animale</a:t>
            </a:r>
          </a:p>
        </p:txBody>
      </p:sp>
      <p:sp>
        <p:nvSpPr>
          <p:cNvPr id="9" name="Flèche vers la droite 8">
            <a:extLst>
              <a:ext uri="{FF2B5EF4-FFF2-40B4-BE49-F238E27FC236}">
                <a16:creationId xmlns:a16="http://schemas.microsoft.com/office/drawing/2014/main" id="{CC807541-30CB-1349-A732-D6CC109D6AB3}"/>
              </a:ext>
            </a:extLst>
          </p:cNvPr>
          <p:cNvSpPr/>
          <p:nvPr/>
        </p:nvSpPr>
        <p:spPr>
          <a:xfrm>
            <a:off x="4543684" y="1988840"/>
            <a:ext cx="1810496" cy="454074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C26CFE-6559-6844-A0DE-2807B79B5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4614" y="1016661"/>
            <a:ext cx="4114679" cy="339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defTabSz="4572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Généralisation à l’humain sans étude clinique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207250-4C5B-1D47-B47A-97E51CAFBD71}"/>
              </a:ext>
            </a:extLst>
          </p:cNvPr>
          <p:cNvSpPr/>
          <p:nvPr/>
        </p:nvSpPr>
        <p:spPr>
          <a:xfrm>
            <a:off x="7505766" y="6075512"/>
            <a:ext cx="44223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F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Peschek-Bohmer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 et Schreiber (1999)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AC338B0-F518-8E46-8246-D2061B8A9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9257" y="4293096"/>
            <a:ext cx="1283047" cy="195966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040EE26-986C-5C4A-8F05-20651FF9CD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44" y="4378229"/>
            <a:ext cx="3456384" cy="18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5355B32-16F4-FA4C-B6D7-3D6BEB9BD0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9897" y="1497904"/>
            <a:ext cx="7251297" cy="40913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2F1190-0005-0042-AE95-20D3FC274E25}"/>
              </a:ext>
            </a:extLst>
          </p:cNvPr>
          <p:cNvSpPr/>
          <p:nvPr/>
        </p:nvSpPr>
        <p:spPr>
          <a:xfrm>
            <a:off x="2974208" y="872526"/>
            <a:ext cx="3551723" cy="215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99CEFE37-BA06-4B41-B252-22E330BCF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7968" y="6072909"/>
            <a:ext cx="6140456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fr-FR" sz="1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</a:t>
            </a:r>
            <a:r>
              <a:rPr lang="fr-FR" sz="14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Wellness</a:t>
            </a:r>
            <a:r>
              <a:rPr lang="fr-FR" sz="1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Economy</a:t>
            </a:r>
            <a:r>
              <a:rPr lang="fr-FR" sz="1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Monitor (2018)</a:t>
            </a:r>
            <a:endParaRPr lang="fr-FR" sz="1400" kern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9359FE-CE56-6C42-8287-2A82D46B8E28}"/>
              </a:ext>
            </a:extLst>
          </p:cNvPr>
          <p:cNvSpPr/>
          <p:nvPr/>
        </p:nvSpPr>
        <p:spPr>
          <a:xfrm>
            <a:off x="4439816" y="1377678"/>
            <a:ext cx="3763135" cy="2511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itle 12">
            <a:extLst>
              <a:ext uri="{FF2B5EF4-FFF2-40B4-BE49-F238E27FC236}">
                <a16:creationId xmlns:a16="http://schemas.microsoft.com/office/drawing/2014/main" id="{1098592B-68D5-5440-B7B8-C3B734E4FAD8}"/>
              </a:ext>
            </a:extLst>
          </p:cNvPr>
          <p:cNvSpPr txBox="1">
            <a:spLocks/>
          </p:cNvSpPr>
          <p:nvPr/>
        </p:nvSpPr>
        <p:spPr>
          <a:xfrm>
            <a:off x="551384" y="548680"/>
            <a:ext cx="11720456" cy="4783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Usage 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boosté</a:t>
            </a:r>
            <a:r>
              <a:rPr lang="fr-FR" sz="2800" b="1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par une industrie </a:t>
            </a:r>
            <a:r>
              <a:rPr 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mondiale</a:t>
            </a:r>
            <a:endParaRPr lang="fr-FR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916862-F92C-5E48-A8CC-DF35B8FEB49E}"/>
              </a:ext>
            </a:extLst>
          </p:cNvPr>
          <p:cNvSpPr/>
          <p:nvPr/>
        </p:nvSpPr>
        <p:spPr>
          <a:xfrm>
            <a:off x="8760296" y="4861578"/>
            <a:ext cx="28809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4 250 milliards € 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en 2017</a:t>
            </a:r>
          </a:p>
          <a:p>
            <a:r>
              <a:rPr lang="fr-F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+5% par an</a:t>
            </a:r>
          </a:p>
        </p:txBody>
      </p:sp>
    </p:spTree>
    <p:extLst>
      <p:ext uri="{BB962C8B-B14F-4D97-AF65-F5344CB8AC3E}">
        <p14:creationId xmlns:p14="http://schemas.microsoft.com/office/powerpoint/2010/main" val="289644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1BF73D-E014-3148-9FE1-39BC6A18FEEB}"/>
              </a:ext>
            </a:extLst>
          </p:cNvPr>
          <p:cNvSpPr/>
          <p:nvPr/>
        </p:nvSpPr>
        <p:spPr>
          <a:xfrm>
            <a:off x="2974208" y="872526"/>
            <a:ext cx="3551723" cy="215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768C57-D048-A54D-A8E0-5882B7BEC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351" y="528874"/>
            <a:ext cx="8302961" cy="5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Usage 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 réglementé </a:t>
            </a:r>
            <a:r>
              <a:rPr 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et non 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tracé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C3EF48C-BFDE-2147-B7BD-70C5B5BB8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960" y="1225741"/>
            <a:ext cx="4787464" cy="43117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5849B4B-DE45-D94F-8CD4-20B94C03FC25}"/>
              </a:ext>
            </a:extLst>
          </p:cNvPr>
          <p:cNvSpPr/>
          <p:nvPr/>
        </p:nvSpPr>
        <p:spPr>
          <a:xfrm>
            <a:off x="7608168" y="6073551"/>
            <a:ext cx="43492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fr-F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Wiesener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i="1" dirty="0">
                <a:latin typeface="Calibri" panose="020F0502020204030204" pitchFamily="34" charset="0"/>
                <a:cs typeface="Calibri" panose="020F0502020204030204" pitchFamily="34" charset="0"/>
              </a:rPr>
              <a:t>et al.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(2012, </a:t>
            </a:r>
            <a:r>
              <a:rPr lang="fr-FR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Forsch</a:t>
            </a:r>
            <a:r>
              <a:rPr lang="fr-FR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Komplementmed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9A87504-2C67-A24C-BD18-D33990B26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487" y="1547284"/>
            <a:ext cx="2801329" cy="396994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5281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>
            <a:extLst>
              <a:ext uri="{FF2B5EF4-FFF2-40B4-BE49-F238E27FC236}">
                <a16:creationId xmlns:a16="http://schemas.microsoft.com/office/drawing/2014/main" id="{C09FE1BB-492E-1146-B713-AF58EB4E2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3354" y="1104059"/>
            <a:ext cx="8739688" cy="1249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  <a:defRPr/>
            </a:pPr>
            <a:r>
              <a:rPr lang="fr-FR" sz="16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« </a:t>
            </a:r>
            <a:r>
              <a:rPr lang="fr-FR" sz="1600" i="1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Jusqu’aux années soixante, nombre d’interventions thérapeutiques [</a:t>
            </a:r>
            <a:r>
              <a:rPr lang="fr-FR" sz="16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médicaments</a:t>
            </a:r>
            <a:r>
              <a:rPr lang="fr-FR" sz="1600" i="1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] n’avaient encore pour seule justification, si l’on peut dire, que la force de la routine, l’attachement crédule à des traditions, ou la généralisation à partir de quelques </a:t>
            </a:r>
            <a:r>
              <a:rPr lang="fr-FR" sz="16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exemples occasionnels et anecdotiques</a:t>
            </a:r>
            <a:r>
              <a:rPr lang="fr-FR" sz="1600" i="1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abusivement appelés expérience professionnelle. </a:t>
            </a:r>
            <a:r>
              <a:rPr lang="fr-FR" sz="16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» (p.13)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EAA5D07D-8A0C-3A42-A1CA-EEB10055C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1825" y="2477698"/>
            <a:ext cx="25191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0"/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0"/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0"/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0"/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Bouvenot</a:t>
            </a:r>
            <a:r>
              <a:rPr lang="fr-F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(2006)</a:t>
            </a:r>
            <a:endParaRPr lang="fr-FR" sz="140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8" descr="boite-medicaments_large">
            <a:extLst>
              <a:ext uri="{FF2B5EF4-FFF2-40B4-BE49-F238E27FC236}">
                <a16:creationId xmlns:a16="http://schemas.microsoft.com/office/drawing/2014/main" id="{FB4D4B85-F074-D047-85E2-10C0BAF25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80117" y="4683104"/>
            <a:ext cx="795469" cy="48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 descr="FDA-logo.jpg">
            <a:extLst>
              <a:ext uri="{FF2B5EF4-FFF2-40B4-BE49-F238E27FC236}">
                <a16:creationId xmlns:a16="http://schemas.microsoft.com/office/drawing/2014/main" id="{A7D38F3B-6CF2-4E4B-A25D-5CEB39634A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2720" y="5567889"/>
            <a:ext cx="682313" cy="349518"/>
          </a:xfrm>
          <a:prstGeom prst="rect">
            <a:avLst/>
          </a:prstGeom>
        </p:spPr>
      </p:pic>
      <p:pic>
        <p:nvPicPr>
          <p:cNvPr id="7" name="Image 6" descr="EMA-logo.png">
            <a:extLst>
              <a:ext uri="{FF2B5EF4-FFF2-40B4-BE49-F238E27FC236}">
                <a16:creationId xmlns:a16="http://schemas.microsoft.com/office/drawing/2014/main" id="{68D00EF2-DC73-1A42-8D61-A229C52C46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7470" y="5571759"/>
            <a:ext cx="1972579" cy="345647"/>
          </a:xfrm>
          <a:prstGeom prst="rect">
            <a:avLst/>
          </a:prstGeom>
        </p:spPr>
      </p:pic>
      <p:pic>
        <p:nvPicPr>
          <p:cNvPr id="8" name="Image 7" descr="ANSM.png">
            <a:extLst>
              <a:ext uri="{FF2B5EF4-FFF2-40B4-BE49-F238E27FC236}">
                <a16:creationId xmlns:a16="http://schemas.microsoft.com/office/drawing/2014/main" id="{3F482F58-BB71-0F42-9B24-FD9299D3CC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592" y="5601515"/>
            <a:ext cx="1117359" cy="347765"/>
          </a:xfrm>
          <a:prstGeom prst="rect">
            <a:avLst/>
          </a:prstGeom>
        </p:spPr>
      </p:pic>
      <p:pic>
        <p:nvPicPr>
          <p:cNvPr id="9" name="Image 8" descr="9782257142245FS.gif">
            <a:extLst>
              <a:ext uri="{FF2B5EF4-FFF2-40B4-BE49-F238E27FC236}">
                <a16:creationId xmlns:a16="http://schemas.microsoft.com/office/drawing/2014/main" id="{D5EE23ED-C071-1F4C-ADE0-7E8381A6C13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042" y="1076195"/>
            <a:ext cx="1183687" cy="18487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2C660EF-8B5A-3845-A6DE-40FE42A0B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528874"/>
            <a:ext cx="8937482" cy="5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 médicament a fait sa révolution dans les années 1960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E8C8318-9FAB-2848-8C16-2B47EC6815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081" b="33937"/>
          <a:stretch/>
        </p:blipFill>
        <p:spPr>
          <a:xfrm>
            <a:off x="2783632" y="4252153"/>
            <a:ext cx="6124533" cy="116408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9BB0980-1EA4-5641-B267-A2A3E00A6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894" y="3658809"/>
            <a:ext cx="8937482" cy="5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 modèle 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unique</a:t>
            </a:r>
            <a:r>
              <a:rPr 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 d’évaluation</a:t>
            </a:r>
          </a:p>
        </p:txBody>
      </p:sp>
    </p:spTree>
    <p:extLst>
      <p:ext uri="{BB962C8B-B14F-4D97-AF65-F5344CB8AC3E}">
        <p14:creationId xmlns:p14="http://schemas.microsoft.com/office/powerpoint/2010/main" val="350055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1713</TotalTime>
  <Words>1674</Words>
  <Application>Microsoft Macintosh PowerPoint</Application>
  <PresentationFormat>Grand écran</PresentationFormat>
  <Paragraphs>261</Paragraphs>
  <Slides>30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5" baseType="lpstr">
      <vt:lpstr>ＭＳ Ｐゴシック</vt:lpstr>
      <vt:lpstr>Arial</vt:lpstr>
      <vt:lpstr>Calibri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Jérome Hinfray</dc:creator>
  <cp:lastModifiedBy>GN</cp:lastModifiedBy>
  <cp:revision>152</cp:revision>
  <cp:lastPrinted>2012-11-12T11:35:00Z</cp:lastPrinted>
  <dcterms:created xsi:type="dcterms:W3CDTF">2012-11-09T11:10:19Z</dcterms:created>
  <dcterms:modified xsi:type="dcterms:W3CDTF">2024-01-28T18:05:06Z</dcterms:modified>
</cp:coreProperties>
</file>